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64" r:id="rId2"/>
  </p:sldMasterIdLst>
  <p:notesMasterIdLst>
    <p:notesMasterId r:id="rId46"/>
  </p:notesMasterIdLst>
  <p:handoutMasterIdLst>
    <p:handoutMasterId r:id="rId47"/>
  </p:handoutMasterIdLst>
  <p:sldIdLst>
    <p:sldId id="308" r:id="rId3"/>
    <p:sldId id="260" r:id="rId4"/>
    <p:sldId id="299" r:id="rId5"/>
    <p:sldId id="305" r:id="rId6"/>
    <p:sldId id="261" r:id="rId7"/>
    <p:sldId id="323" r:id="rId8"/>
    <p:sldId id="324" r:id="rId9"/>
    <p:sldId id="310" r:id="rId10"/>
    <p:sldId id="321" r:id="rId11"/>
    <p:sldId id="322" r:id="rId12"/>
    <p:sldId id="263" r:id="rId13"/>
    <p:sldId id="313" r:id="rId14"/>
    <p:sldId id="311" r:id="rId15"/>
    <p:sldId id="319" r:id="rId16"/>
    <p:sldId id="271" r:id="rId17"/>
    <p:sldId id="272" r:id="rId18"/>
    <p:sldId id="262" r:id="rId19"/>
    <p:sldId id="265" r:id="rId20"/>
    <p:sldId id="266" r:id="rId21"/>
    <p:sldId id="288" r:id="rId22"/>
    <p:sldId id="293" r:id="rId23"/>
    <p:sldId id="325" r:id="rId24"/>
    <p:sldId id="315" r:id="rId25"/>
    <p:sldId id="296" r:id="rId26"/>
    <p:sldId id="275" r:id="rId27"/>
    <p:sldId id="291" r:id="rId28"/>
    <p:sldId id="292" r:id="rId29"/>
    <p:sldId id="316" r:id="rId30"/>
    <p:sldId id="317" r:id="rId31"/>
    <p:sldId id="303" r:id="rId32"/>
    <p:sldId id="278" r:id="rId33"/>
    <p:sldId id="279" r:id="rId34"/>
    <p:sldId id="280" r:id="rId35"/>
    <p:sldId id="320" r:id="rId36"/>
    <p:sldId id="281" r:id="rId37"/>
    <p:sldId id="282" r:id="rId38"/>
    <p:sldId id="283" r:id="rId39"/>
    <p:sldId id="285" r:id="rId40"/>
    <p:sldId id="284" r:id="rId41"/>
    <p:sldId id="286" r:id="rId42"/>
    <p:sldId id="287" r:id="rId43"/>
    <p:sldId id="289" r:id="rId44"/>
    <p:sldId id="318" r:id="rId45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Estilo Mé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Estilo Médio 1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Estilo Médio 1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Estilo Médio 1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5758FB7-9AC5-4552-8A53-C91805E547FA}" styleName="Estilo com Tema 1 - Ênfas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40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8FD3A3-40A8-44A5-B710-BDA76B9BACEB}" type="doc">
      <dgm:prSet loTypeId="urn:microsoft.com/office/officeart/2005/8/layout/arrow5" loCatId="process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C5F770D-71F3-4770-81A7-031109FE5A2F}">
      <dgm:prSet phldrT="[Texto]" custT="1"/>
      <dgm:spPr/>
      <dgm:t>
        <a:bodyPr/>
        <a:lstStyle/>
        <a:p>
          <a:r>
            <a:rPr lang="pt-BR" sz="4000" smtClean="0"/>
            <a:t>ESCOLA </a:t>
          </a:r>
          <a:endParaRPr lang="pt-BR" sz="4000" dirty="0"/>
        </a:p>
      </dgm:t>
    </dgm:pt>
    <dgm:pt modelId="{51180C87-C276-4F82-AC60-62EBCFDBB87A}" type="parTrans" cxnId="{83FE539A-4C3C-4083-B6B5-470E4200BEA5}">
      <dgm:prSet/>
      <dgm:spPr/>
      <dgm:t>
        <a:bodyPr/>
        <a:lstStyle/>
        <a:p>
          <a:endParaRPr lang="pt-BR"/>
        </a:p>
      </dgm:t>
    </dgm:pt>
    <dgm:pt modelId="{CD67435E-BE34-49D4-818C-5BE7EE811773}" type="sibTrans" cxnId="{83FE539A-4C3C-4083-B6B5-470E4200BEA5}">
      <dgm:prSet/>
      <dgm:spPr/>
      <dgm:t>
        <a:bodyPr/>
        <a:lstStyle/>
        <a:p>
          <a:endParaRPr lang="pt-BR"/>
        </a:p>
      </dgm:t>
    </dgm:pt>
    <dgm:pt modelId="{587C18F1-A416-48A9-94D8-14BF8B0AD481}">
      <dgm:prSet phldrT="[Texto]" custT="1"/>
      <dgm:spPr/>
      <dgm:t>
        <a:bodyPr/>
        <a:lstStyle/>
        <a:p>
          <a:r>
            <a:rPr lang="pt-BR" sz="4000" dirty="0" smtClean="0"/>
            <a:t>FAMÍLIA</a:t>
          </a:r>
          <a:endParaRPr lang="pt-BR" sz="4000" dirty="0"/>
        </a:p>
      </dgm:t>
    </dgm:pt>
    <dgm:pt modelId="{287A6C07-C1BA-482D-91B4-9F22642F6749}" type="parTrans" cxnId="{FFD245F7-F85D-49C0-9DAD-A97235DD471B}">
      <dgm:prSet/>
      <dgm:spPr/>
      <dgm:t>
        <a:bodyPr/>
        <a:lstStyle/>
        <a:p>
          <a:endParaRPr lang="pt-BR"/>
        </a:p>
      </dgm:t>
    </dgm:pt>
    <dgm:pt modelId="{7E15F3D7-0DB0-47DA-A130-3B2E77B02056}" type="sibTrans" cxnId="{FFD245F7-F85D-49C0-9DAD-A97235DD471B}">
      <dgm:prSet/>
      <dgm:spPr/>
      <dgm:t>
        <a:bodyPr/>
        <a:lstStyle/>
        <a:p>
          <a:endParaRPr lang="pt-BR"/>
        </a:p>
      </dgm:t>
    </dgm:pt>
    <dgm:pt modelId="{03A24ED6-4418-415E-8579-CEC9266225FA}" type="pres">
      <dgm:prSet presAssocID="{E58FD3A3-40A8-44A5-B710-BDA76B9BACE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11254AB-EFC3-4661-95E2-7E1AE25A0B22}" type="pres">
      <dgm:prSet presAssocID="{0C5F770D-71F3-4770-81A7-031109FE5A2F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D43975B-F8B7-4F02-B260-05137ECAE918}" type="pres">
      <dgm:prSet presAssocID="{587C18F1-A416-48A9-94D8-14BF8B0AD481}" presName="arrow" presStyleLbl="node1" presStyleIdx="1" presStyleCnt="2" custRadScaleRad="100463" custRadScaleInc="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FD245F7-F85D-49C0-9DAD-A97235DD471B}" srcId="{E58FD3A3-40A8-44A5-B710-BDA76B9BACEB}" destId="{587C18F1-A416-48A9-94D8-14BF8B0AD481}" srcOrd="1" destOrd="0" parTransId="{287A6C07-C1BA-482D-91B4-9F22642F6749}" sibTransId="{7E15F3D7-0DB0-47DA-A130-3B2E77B02056}"/>
    <dgm:cxn modelId="{3B6B2864-97AC-4A28-80F5-A7B5873060F9}" type="presOf" srcId="{0C5F770D-71F3-4770-81A7-031109FE5A2F}" destId="{511254AB-EFC3-4661-95E2-7E1AE25A0B22}" srcOrd="0" destOrd="0" presId="urn:microsoft.com/office/officeart/2005/8/layout/arrow5"/>
    <dgm:cxn modelId="{DE5A86F1-3DA0-4F1D-BAA8-618D96443E56}" type="presOf" srcId="{587C18F1-A416-48A9-94D8-14BF8B0AD481}" destId="{2D43975B-F8B7-4F02-B260-05137ECAE918}" srcOrd="0" destOrd="0" presId="urn:microsoft.com/office/officeart/2005/8/layout/arrow5"/>
    <dgm:cxn modelId="{35A8F465-C431-4ABB-ABAA-FF57FE61CEDE}" type="presOf" srcId="{E58FD3A3-40A8-44A5-B710-BDA76B9BACEB}" destId="{03A24ED6-4418-415E-8579-CEC9266225FA}" srcOrd="0" destOrd="0" presId="urn:microsoft.com/office/officeart/2005/8/layout/arrow5"/>
    <dgm:cxn modelId="{83FE539A-4C3C-4083-B6B5-470E4200BEA5}" srcId="{E58FD3A3-40A8-44A5-B710-BDA76B9BACEB}" destId="{0C5F770D-71F3-4770-81A7-031109FE5A2F}" srcOrd="0" destOrd="0" parTransId="{51180C87-C276-4F82-AC60-62EBCFDBB87A}" sibTransId="{CD67435E-BE34-49D4-818C-5BE7EE811773}"/>
    <dgm:cxn modelId="{C8CCEF06-77C8-4B3A-8B64-7F6A001F87E5}" type="presParOf" srcId="{03A24ED6-4418-415E-8579-CEC9266225FA}" destId="{511254AB-EFC3-4661-95E2-7E1AE25A0B22}" srcOrd="0" destOrd="0" presId="urn:microsoft.com/office/officeart/2005/8/layout/arrow5"/>
    <dgm:cxn modelId="{3FE6BC05-EE60-48DA-9889-3105A5BED061}" type="presParOf" srcId="{03A24ED6-4418-415E-8579-CEC9266225FA}" destId="{2D43975B-F8B7-4F02-B260-05137ECAE918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901699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1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901699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01699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0950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6" tIns="46217" rIns="92436" bIns="46217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8817" y="4822273"/>
            <a:ext cx="5510530" cy="3945494"/>
          </a:xfrm>
          <a:prstGeom prst="rect">
            <a:avLst/>
          </a:prstGeom>
        </p:spPr>
        <p:txBody>
          <a:bodyPr vert="horz" lIns="92436" tIns="46217" rIns="92436" bIns="46217" rtlCol="0"/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</a:t>
            </a:r>
            <a:r>
              <a:rPr lang="pt-BR" noProof="0" dirty="0" smtClean="0"/>
              <a:t>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1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01699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41606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87519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5008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136429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2710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138130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9786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24959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96921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3460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1171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47292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797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968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5502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93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323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949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9566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532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862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56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4146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1664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colegioeduardogomes.com.br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1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6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microsoft.com/office/2007/relationships/diagramDrawing" Target="../diagrams/drawing1.xml"/><Relationship Id="rId5" Type="http://schemas.openxmlformats.org/officeDocument/2006/relationships/image" Target="../media/image1.png"/><Relationship Id="rId10" Type="http://schemas.openxmlformats.org/officeDocument/2006/relationships/diagramColors" Target="../diagrams/colors1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mailto:orientacao2@colegioeduardogomes.com" TargetMode="External"/><Relationship Id="rId3" Type="http://schemas.openxmlformats.org/officeDocument/2006/relationships/image" Target="../media/image6.png"/><Relationship Id="rId7" Type="http://schemas.openxmlformats.org/officeDocument/2006/relationships/hyperlink" Target="mailto:atendimento@colegioeduardogomes.com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legioeduardogomes.com.br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87273" y="2180463"/>
            <a:ext cx="9144000" cy="1181042"/>
          </a:xfrm>
        </p:spPr>
        <p:txBody>
          <a:bodyPr>
            <a:normAutofit/>
          </a:bodyPr>
          <a:lstStyle/>
          <a:p>
            <a:pPr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pt-BR" b="1" i="0" dirty="0" smtClean="0">
                <a:solidFill>
                  <a:schemeClr val="accent5">
                    <a:lumMod val="50000"/>
                  </a:schemeClr>
                </a:solidFill>
                <a:latin typeface="Berlin Sans FB Demi" panose="020E0802020502020306" pitchFamily="34" charset="0"/>
              </a:rPr>
              <a:t>1ª REUNIÃO DE PAIS</a:t>
            </a:r>
            <a:endParaRPr lang="pt-BR" b="1" i="0" dirty="0">
              <a:solidFill>
                <a:schemeClr val="accent5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87273" y="3278060"/>
            <a:ext cx="9144000" cy="165576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pt-BR" sz="2400" b="1" i="0" dirty="0" smtClean="0">
                <a:latin typeface="Arial Narrow" panose="020B0606020202030204" pitchFamily="34" charset="0"/>
              </a:rPr>
              <a:t>2018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Apresentação disponível no </a:t>
            </a:r>
            <a:r>
              <a:rPr lang="pt-BR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site</a:t>
            </a: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do Colégio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sz="2400" b="0" i="0" dirty="0" smtClean="0">
                <a:latin typeface="Arial Narrow" panose="020B0606020202030204" pitchFamily="34" charset="0"/>
              </a:rPr>
              <a:t>www.colegioeduardogomes.com.br</a:t>
            </a:r>
            <a:endParaRPr lang="pt-BR" sz="2400" b="0" i="0" dirty="0">
              <a:latin typeface="Arial Narrow" panose="020B0606020202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6588" y="5330536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227" y="288908"/>
            <a:ext cx="1446534" cy="954801"/>
          </a:xfrm>
          <a:prstGeom prst="rect">
            <a:avLst/>
          </a:prstGeom>
        </p:spPr>
      </p:pic>
      <p:pic>
        <p:nvPicPr>
          <p:cNvPr id="9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82" y="432097"/>
            <a:ext cx="2895483" cy="1859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501285" y="426774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/>
          <a:srcRect l="28636" t="16363" r="28921" b="35152"/>
          <a:stretch/>
        </p:blipFill>
        <p:spPr>
          <a:xfrm>
            <a:off x="522829" y="2555473"/>
            <a:ext cx="2874998" cy="1882580"/>
          </a:xfrm>
          <a:prstGeom prst="rect">
            <a:avLst/>
          </a:prstGeom>
        </p:spPr>
      </p:pic>
      <p:pic>
        <p:nvPicPr>
          <p:cNvPr id="12" name="Imagem 11"/>
          <p:cNvPicPr/>
          <p:nvPr/>
        </p:nvPicPr>
        <p:blipFill rotWithShape="1">
          <a:blip r:embed="rId7"/>
          <a:srcRect l="28751" t="16304" r="28739" b="35096"/>
          <a:stretch/>
        </p:blipFill>
        <p:spPr bwMode="auto">
          <a:xfrm>
            <a:off x="501285" y="4740365"/>
            <a:ext cx="2873936" cy="1863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522829" y="25747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522829" y="47403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552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31369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513196" y="398265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PRINCIPAIS ABORDAGENS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516976"/>
            <a:ext cx="10515600" cy="511242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pt-BR" dirty="0" smtClean="0"/>
              <a:t>Material </a:t>
            </a:r>
            <a:r>
              <a:rPr lang="pt-BR" dirty="0"/>
              <a:t>Anglo- Norteador do trabalho didático. Conteúdo </a:t>
            </a:r>
            <a:r>
              <a:rPr lang="pt-BR" dirty="0" smtClean="0"/>
              <a:t>espiralado e verticalizado</a:t>
            </a:r>
            <a:endParaRPr lang="pt-BR" dirty="0"/>
          </a:p>
          <a:p>
            <a:pPr>
              <a:lnSpc>
                <a:spcPct val="150000"/>
              </a:lnSpc>
            </a:pPr>
            <a:r>
              <a:rPr lang="pt-BR" dirty="0"/>
              <a:t>Perfil, Proposta e Rotina do Ano – 4º ano</a:t>
            </a:r>
          </a:p>
          <a:p>
            <a:pPr>
              <a:lnSpc>
                <a:spcPct val="150000"/>
              </a:lnSpc>
            </a:pPr>
            <a:r>
              <a:rPr lang="pt-BR" dirty="0"/>
              <a:t>Período de Adaptação/Transição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 err="1"/>
              <a:t>Formação</a:t>
            </a:r>
            <a:r>
              <a:rPr lang="en-US" dirty="0"/>
              <a:t> das </a:t>
            </a:r>
            <a:r>
              <a:rPr lang="en-US" dirty="0" err="1"/>
              <a:t>turmas</a:t>
            </a:r>
            <a:r>
              <a:rPr lang="en-US" dirty="0"/>
              <a:t> - As </a:t>
            </a:r>
            <a:r>
              <a:rPr lang="en-US" dirty="0" err="1"/>
              <a:t>turmas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formadas</a:t>
            </a:r>
            <a:r>
              <a:rPr lang="en-US" dirty="0"/>
              <a:t> a </a:t>
            </a:r>
            <a:r>
              <a:rPr lang="en-US" dirty="0" err="1"/>
              <a:t>partir</a:t>
            </a:r>
            <a:r>
              <a:rPr lang="en-US" dirty="0"/>
              <a:t> de </a:t>
            </a:r>
            <a:r>
              <a:rPr lang="en-US" dirty="0" err="1"/>
              <a:t>observações</a:t>
            </a:r>
            <a:r>
              <a:rPr lang="en-US" dirty="0"/>
              <a:t> </a:t>
            </a:r>
            <a:r>
              <a:rPr lang="en-US" dirty="0" err="1" smtClean="0"/>
              <a:t>pedagógicas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err="1" smtClean="0"/>
              <a:t>Importância</a:t>
            </a:r>
            <a:r>
              <a:rPr lang="en-US" dirty="0" smtClean="0"/>
              <a:t> da </a:t>
            </a:r>
            <a:r>
              <a:rPr lang="en-US" dirty="0" err="1" smtClean="0"/>
              <a:t>disciplina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246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106246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463535" y="370423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INFORMAÇÕES ESPECÍFICAS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516976"/>
            <a:ext cx="10515600" cy="4790305"/>
          </a:xfrm>
        </p:spPr>
        <p:txBody>
          <a:bodyPr>
            <a:normAutofit/>
          </a:bodyPr>
          <a:lstStyle/>
          <a:p>
            <a:r>
              <a:rPr lang="pt-BR" altLang="pt-BR" sz="2400" dirty="0" smtClean="0"/>
              <a:t>Autonomia</a:t>
            </a:r>
          </a:p>
          <a:p>
            <a:r>
              <a:rPr lang="pt-BR" altLang="pt-BR" sz="2400" dirty="0" smtClean="0"/>
              <a:t>Aula </a:t>
            </a:r>
            <a:r>
              <a:rPr lang="pt-BR" altLang="pt-BR" sz="2400" dirty="0"/>
              <a:t>dada, aula </a:t>
            </a:r>
            <a:r>
              <a:rPr lang="pt-BR" altLang="pt-BR" sz="2400" dirty="0" smtClean="0"/>
              <a:t>estudada, hoje</a:t>
            </a:r>
          </a:p>
          <a:p>
            <a:r>
              <a:rPr lang="pt-BR" altLang="pt-BR" sz="2400" dirty="0" smtClean="0"/>
              <a:t>Autocorreção</a:t>
            </a:r>
            <a:endParaRPr lang="pt-BR" altLang="pt-BR" sz="2400" dirty="0"/>
          </a:p>
          <a:p>
            <a:r>
              <a:rPr lang="pt-BR" altLang="pt-BR" sz="2400" dirty="0" smtClean="0"/>
              <a:t>Número </a:t>
            </a:r>
            <a:r>
              <a:rPr lang="pt-BR" altLang="pt-BR" sz="2400" dirty="0"/>
              <a:t>maior de tarefas</a:t>
            </a:r>
          </a:p>
          <a:p>
            <a:r>
              <a:rPr lang="pt-BR" altLang="pt-BR" sz="2400" dirty="0"/>
              <a:t>Memorização da </a:t>
            </a:r>
            <a:r>
              <a:rPr lang="pt-BR" altLang="pt-BR" sz="2400" dirty="0" smtClean="0"/>
              <a:t>tabuada</a:t>
            </a:r>
          </a:p>
          <a:p>
            <a:r>
              <a:rPr lang="pt-BR" altLang="pt-BR" sz="2400" dirty="0" smtClean="0"/>
              <a:t>Organização </a:t>
            </a:r>
            <a:r>
              <a:rPr lang="pt-BR" altLang="pt-BR" sz="2400" dirty="0"/>
              <a:t>e capricho</a:t>
            </a:r>
          </a:p>
          <a:p>
            <a:r>
              <a:rPr lang="pt-BR" altLang="pt-BR" sz="2400" dirty="0"/>
              <a:t>Responsabilidade</a:t>
            </a:r>
          </a:p>
          <a:p>
            <a:r>
              <a:rPr lang="pt-BR" altLang="pt-BR" sz="2400" dirty="0"/>
              <a:t>Uso de caneta esferográfica</a:t>
            </a:r>
          </a:p>
          <a:p>
            <a:r>
              <a:rPr lang="pt-BR" altLang="pt-BR" sz="2400" dirty="0"/>
              <a:t>Aumento dos conteúdos</a:t>
            </a:r>
          </a:p>
          <a:p>
            <a:r>
              <a:rPr lang="pt-BR" altLang="pt-BR" sz="2400" dirty="0"/>
              <a:t>Materiais: verificar se tem cola, tesoura, lápis, canetas, </a:t>
            </a:r>
            <a:r>
              <a:rPr lang="pt-BR" altLang="pt-BR" sz="2400" dirty="0" smtClean="0"/>
              <a:t>borracha </a:t>
            </a:r>
            <a:r>
              <a:rPr lang="pt-BR" altLang="pt-BR" sz="2400" dirty="0"/>
              <a:t>etc.</a:t>
            </a:r>
          </a:p>
          <a:p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43" y="20192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601" y="78404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3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62542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376513" y="296650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INFORMAÇÕES ESPECÍFICAS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516976"/>
            <a:ext cx="10515600" cy="4769523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pt-BR" altLang="pt-BR" dirty="0"/>
              <a:t>Faltas: serão computadas por disciplina.</a:t>
            </a:r>
          </a:p>
          <a:p>
            <a:pPr algn="just">
              <a:lnSpc>
                <a:spcPct val="150000"/>
              </a:lnSpc>
            </a:pPr>
            <a:r>
              <a:rPr lang="pt-BR" altLang="pt-BR" dirty="0"/>
              <a:t>Pasta de situações – problema: incentivo à Matemática no dia a dia, trabalhando a leitura e a interpretação matemática</a:t>
            </a:r>
            <a:r>
              <a:rPr lang="pt-BR" altLang="pt-BR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pt-BR" altLang="pt-BR" dirty="0"/>
              <a:t>Incentivo à leitura: em casa, através da aquisição e do manuseio de jornais, revistas, livros,  roda de </a:t>
            </a:r>
            <a:r>
              <a:rPr lang="pt-BR" altLang="pt-BR" dirty="0" smtClean="0"/>
              <a:t>leitura.</a:t>
            </a:r>
            <a:endParaRPr lang="pt-BR" altLang="pt-BR" dirty="0"/>
          </a:p>
          <a:p>
            <a:pPr algn="just">
              <a:lnSpc>
                <a:spcPct val="150000"/>
              </a:lnSpc>
            </a:pPr>
            <a:r>
              <a:rPr lang="pt-BR" altLang="pt-BR" dirty="0" smtClean="0"/>
              <a:t>Pasta </a:t>
            </a:r>
            <a:r>
              <a:rPr lang="pt-BR" altLang="pt-BR" dirty="0"/>
              <a:t>de ortografia: atividades voltadas às necessidades apresentadas na escrita.</a:t>
            </a:r>
          </a:p>
          <a:p>
            <a:pPr algn="just">
              <a:lnSpc>
                <a:spcPct val="150000"/>
              </a:lnSpc>
            </a:pPr>
            <a:r>
              <a:rPr lang="pt-BR" altLang="pt-BR" dirty="0"/>
              <a:t>Projetos complementares</a:t>
            </a:r>
            <a:r>
              <a:rPr lang="pt-BR" altLang="pt-BR" dirty="0" smtClean="0"/>
              <a:t>.</a:t>
            </a:r>
            <a:endParaRPr lang="pt-BR" alt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17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84" y="199574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51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24684"/>
          </a:xfrm>
        </p:spPr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LIÇÃO DE CASA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34688" y="1589810"/>
            <a:ext cx="9628632" cy="4852555"/>
          </a:xfrm>
        </p:spPr>
        <p:txBody>
          <a:bodyPr>
            <a:normAutofit lnSpcReduction="10000"/>
          </a:bodyPr>
          <a:lstStyle/>
          <a:p>
            <a:pPr algn="ctr">
              <a:spcBef>
                <a:spcPts val="0"/>
              </a:spcBef>
              <a:defRPr/>
            </a:pPr>
            <a:r>
              <a:rPr lang="pt-BR" dirty="0">
                <a:solidFill>
                  <a:srgbClr val="C00000"/>
                </a:solidFill>
              </a:rPr>
              <a:t>“Aula dada, aula </a:t>
            </a:r>
            <a:r>
              <a:rPr lang="pt-BR" dirty="0" smtClean="0">
                <a:solidFill>
                  <a:srgbClr val="C00000"/>
                </a:solidFill>
              </a:rPr>
              <a:t>estudada, hoje.”</a:t>
            </a:r>
            <a:endParaRPr lang="en-US" dirty="0">
              <a:solidFill>
                <a:srgbClr val="C00000"/>
              </a:solidFill>
            </a:endParaRPr>
          </a:p>
          <a:p>
            <a:pPr algn="ctr">
              <a:spcBef>
                <a:spcPts val="0"/>
              </a:spcBef>
              <a:defRPr/>
            </a:pPr>
            <a:r>
              <a:rPr lang="pt-BR" dirty="0">
                <a:solidFill>
                  <a:srgbClr val="C00000"/>
                </a:solidFill>
              </a:rPr>
              <a:t>Em aula, o aluno entende. Em casa, o aluno aprende.</a:t>
            </a:r>
          </a:p>
          <a:p>
            <a:pPr algn="ctr">
              <a:spcBef>
                <a:spcPts val="0"/>
              </a:spcBef>
              <a:defRPr/>
            </a:pPr>
            <a:endParaRPr lang="en-US" dirty="0"/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Mesmo quando </a:t>
            </a:r>
            <a:r>
              <a:rPr lang="pt-BR" sz="2400" dirty="0"/>
              <a:t>houver dúvida sobre </a:t>
            </a:r>
            <a:r>
              <a:rPr lang="pt-BR" sz="2400" dirty="0" smtClean="0"/>
              <a:t>a lição </a:t>
            </a:r>
            <a:r>
              <a:rPr lang="pt-BR" sz="2400" dirty="0"/>
              <a:t>de casa, o aluno deverá tentar fazê-la. Na sala de aula, o(a) professor(a) esclarecerá as dúvidas para que o aluno possa concluí-la.</a:t>
            </a:r>
          </a:p>
          <a:p>
            <a:pPr>
              <a:spcBef>
                <a:spcPts val="0"/>
              </a:spcBef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Autonomia</a:t>
            </a: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Correção/ autocorreção</a:t>
            </a: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Incentivo à leitura</a:t>
            </a: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Interdisciplinaridade</a:t>
            </a: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Projetos</a:t>
            </a:r>
            <a:endParaRPr lang="en-US" sz="2400" dirty="0"/>
          </a:p>
          <a:p>
            <a:pPr>
              <a:spcBef>
                <a:spcPts val="0"/>
              </a:spcBef>
              <a:defRPr/>
            </a:pPr>
            <a:endParaRPr lang="en-US" dirty="0">
              <a:solidFill>
                <a:srgbClr val="C00000"/>
              </a:solidFill>
            </a:endParaRPr>
          </a:p>
          <a:p>
            <a:pPr>
              <a:spcBef>
                <a:spcPts val="0"/>
              </a:spcBef>
              <a:defRPr/>
            </a:pPr>
            <a:r>
              <a:rPr lang="pt-BR" sz="2000" b="1" i="1" dirty="0">
                <a:solidFill>
                  <a:srgbClr val="C00000"/>
                </a:solidFill>
              </a:rPr>
              <a:t>Obs.:</a:t>
            </a:r>
            <a:r>
              <a:rPr lang="pt-BR" sz="2000" dirty="0">
                <a:solidFill>
                  <a:srgbClr val="C00000"/>
                </a:solidFill>
              </a:rPr>
              <a:t> Atenção às datas de </a:t>
            </a:r>
            <a:r>
              <a:rPr lang="pt-BR" sz="2000" dirty="0" smtClean="0">
                <a:solidFill>
                  <a:srgbClr val="C00000"/>
                </a:solidFill>
              </a:rPr>
              <a:t>apresentação/entrega </a:t>
            </a:r>
            <a:r>
              <a:rPr lang="pt-BR" sz="2000" dirty="0">
                <a:solidFill>
                  <a:srgbClr val="C00000"/>
                </a:solidFill>
              </a:rPr>
              <a:t>de tarefas e trabalhos. A realização de atividades e o cumprimento </a:t>
            </a:r>
            <a:r>
              <a:rPr lang="pt-BR" sz="2000" dirty="0" smtClean="0">
                <a:solidFill>
                  <a:srgbClr val="C00000"/>
                </a:solidFill>
              </a:rPr>
              <a:t>dos </a:t>
            </a:r>
            <a:r>
              <a:rPr lang="pt-BR" sz="2000" dirty="0">
                <a:solidFill>
                  <a:srgbClr val="C00000"/>
                </a:solidFill>
              </a:rPr>
              <a:t>prazos são fundamentais para o processo de </a:t>
            </a:r>
            <a:r>
              <a:rPr lang="pt-BR" sz="2000" dirty="0" smtClean="0">
                <a:solidFill>
                  <a:srgbClr val="C00000"/>
                </a:solidFill>
              </a:rPr>
              <a:t>ensino/aprendizagem</a:t>
            </a:r>
            <a:r>
              <a:rPr lang="pt-BR" sz="2000" dirty="0">
                <a:solidFill>
                  <a:srgbClr val="C00000"/>
                </a:solidFill>
              </a:rPr>
              <a:t>.</a:t>
            </a:r>
            <a:endParaRPr lang="en-US" sz="2000" dirty="0">
              <a:solidFill>
                <a:srgbClr val="C00000"/>
              </a:solidFill>
            </a:endParaRPr>
          </a:p>
          <a:p>
            <a:endParaRPr lang="pt-BR" sz="20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9743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356592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5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467757" y="409416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ATIVIDADES ESPORTIVAS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939313"/>
            <a:ext cx="10515600" cy="4419923"/>
          </a:xfrm>
        </p:spPr>
        <p:txBody>
          <a:bodyPr>
            <a:normAutofit fontScale="92500"/>
          </a:bodyPr>
          <a:lstStyle/>
          <a:p>
            <a:endParaRPr lang="pt-BR" altLang="pt-BR" sz="2400" dirty="0" smtClean="0"/>
          </a:p>
          <a:p>
            <a:r>
              <a:rPr lang="pt-BR" altLang="pt-BR" sz="4000" dirty="0" smtClean="0"/>
              <a:t>Período de inscrição, pelo </a:t>
            </a:r>
            <a:r>
              <a:rPr lang="pt-BR" altLang="pt-BR" sz="4000" i="1" dirty="0" smtClean="0"/>
              <a:t>site</a:t>
            </a:r>
            <a:r>
              <a:rPr lang="pt-BR" altLang="pt-BR" sz="4000" dirty="0" smtClean="0"/>
              <a:t>, de 31/01 a 15/02</a:t>
            </a:r>
          </a:p>
          <a:p>
            <a:r>
              <a:rPr lang="pt-BR" altLang="pt-BR" sz="4000" dirty="0" smtClean="0"/>
              <a:t>Início das atividades – 19/02</a:t>
            </a:r>
          </a:p>
          <a:p>
            <a:r>
              <a:rPr lang="pt-BR" altLang="pt-BR" sz="4000" dirty="0" smtClean="0"/>
              <a:t>Uso obrigatório do uniforme – 1º/03</a:t>
            </a:r>
          </a:p>
          <a:p>
            <a:r>
              <a:rPr lang="pt-BR" altLang="pt-BR" sz="4000" dirty="0" smtClean="0"/>
              <a:t>Exame médico – 1ª quinzena de fevereiro</a:t>
            </a:r>
          </a:p>
          <a:p>
            <a:pPr marL="0" indent="0">
              <a:buNone/>
            </a:pPr>
            <a:endParaRPr lang="pt-BR" altLang="pt-BR" sz="4000" dirty="0" smtClean="0"/>
          </a:p>
          <a:p>
            <a:pPr marL="0" indent="0">
              <a:buNone/>
            </a:pPr>
            <a:r>
              <a:rPr lang="pt-BR" altLang="pt-BR" sz="4000" dirty="0" smtClean="0"/>
              <a:t>Mais informações seguirão comunicados específicos.</a:t>
            </a:r>
            <a:endParaRPr lang="pt-BR" altLang="pt-BR" sz="4000" dirty="0"/>
          </a:p>
          <a:p>
            <a:pPr marL="0" indent="0">
              <a:buNone/>
            </a:pPr>
            <a:endParaRPr lang="pt-BR" altLang="pt-BR" sz="40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2" y="-4176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273" y="117397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09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2645" y="856299"/>
            <a:ext cx="10058400" cy="1439230"/>
          </a:xfrm>
        </p:spPr>
        <p:txBody>
          <a:bodyPr>
            <a:noAutofit/>
          </a:bodyPr>
          <a:lstStyle/>
          <a:p>
            <a:pPr algn="ctr"/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NOVO REGIMENTO ESCOLAR DO </a:t>
            </a:r>
            <a:b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COLÉGIO EDUARDO GOMES</a:t>
            </a:r>
            <a:b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3">
                    <a:lumMod val="50000"/>
                  </a:schemeClr>
                </a:solidFill>
              </a:rPr>
              <a:t>CRITÉRIOS DE AVALIAÇÃO</a:t>
            </a:r>
            <a:endParaRPr lang="pt-B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836" y="5454467"/>
            <a:ext cx="1155549" cy="1089747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1828801" y="2000779"/>
            <a:ext cx="9865129" cy="94800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dirty="0" smtClean="0"/>
          </a:p>
          <a:p>
            <a:endParaRPr lang="pt-BR" sz="2400" dirty="0"/>
          </a:p>
          <a:p>
            <a:endParaRPr lang="pt-BR" sz="2400" dirty="0" smtClean="0"/>
          </a:p>
          <a:p>
            <a:endParaRPr lang="pt-BR" sz="2400" dirty="0"/>
          </a:p>
          <a:p>
            <a:endParaRPr lang="pt-BR" sz="2400" dirty="0" smtClean="0"/>
          </a:p>
          <a:p>
            <a:endParaRPr lang="pt-BR" sz="2400" dirty="0"/>
          </a:p>
          <a:p>
            <a:r>
              <a:rPr lang="pt-BR" sz="2400" dirty="0" smtClean="0"/>
              <a:t>Alunos </a:t>
            </a:r>
            <a:r>
              <a:rPr lang="pt-BR" sz="2400" dirty="0"/>
              <a:t>do 2º ano do Ensino Fundamental à 3ª série do Ensino </a:t>
            </a:r>
            <a:r>
              <a:rPr lang="pt-BR" sz="2400" dirty="0" smtClean="0"/>
              <a:t>Médio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  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782436" y="3465045"/>
            <a:ext cx="10058400" cy="83335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accent2">
                    <a:lumMod val="75000"/>
                  </a:schemeClr>
                </a:solidFill>
              </a:rPr>
              <a:t>POR QUE MUDAMOS?</a:t>
            </a:r>
            <a:endParaRPr lang="pt-BR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2488180" y="4341968"/>
            <a:ext cx="6393951" cy="124049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O Regimento Escolar é a chave para a busca da qualidade de ensino.</a:t>
            </a:r>
          </a:p>
          <a:p>
            <a:r>
              <a:rPr lang="pt-BR" sz="3900" dirty="0" smtClean="0"/>
              <a:t>         ALUNO PROTAGONISTA</a:t>
            </a:r>
          </a:p>
          <a:p>
            <a:endParaRPr lang="pt-BR" dirty="0"/>
          </a:p>
        </p:txBody>
      </p:sp>
      <p:sp>
        <p:nvSpPr>
          <p:cNvPr id="10" name="Seta para a direita 9"/>
          <p:cNvSpPr/>
          <p:nvPr/>
        </p:nvSpPr>
        <p:spPr>
          <a:xfrm>
            <a:off x="3089814" y="5130040"/>
            <a:ext cx="703311" cy="301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Listra Diagonal 10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7606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525317" y="792401"/>
          <a:ext cx="11206021" cy="4295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15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015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0075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0075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8015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143191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TRIMESTRE/PESO</a:t>
                      </a:r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1</a:t>
                      </a:r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1</a:t>
                      </a:r>
                    </a:p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3º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2</a:t>
                      </a:r>
                    </a:p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81298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800" dirty="0" smtClean="0"/>
                        <a:t>Média Final =</a:t>
                      </a:r>
                      <a:r>
                        <a:rPr lang="pt-BR" sz="2800" u="sng" dirty="0" smtClean="0"/>
                        <a:t> (1º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 1) + (2º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 1) + (3º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x2)</a:t>
                      </a:r>
                      <a:r>
                        <a:rPr lang="pt-BR" sz="2800" dirty="0" smtClean="0"/>
                        <a:t/>
                      </a:r>
                      <a:br>
                        <a:rPr lang="pt-BR" sz="2800" dirty="0" smtClean="0"/>
                      </a:br>
                      <a:r>
                        <a:rPr lang="pt-BR" sz="2800" dirty="0" smtClean="0"/>
                        <a:t>4 </a:t>
                      </a:r>
                      <a:endParaRPr lang="pt-BR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00234">
                <a:tc gridSpan="5">
                  <a:txBody>
                    <a:bodyPr/>
                    <a:lstStyle/>
                    <a:p>
                      <a:pPr algn="ctr"/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BR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Nota final ≥ 6,0</a:t>
                      </a:r>
                      <a:endParaRPr lang="pt-BR" sz="18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t-BR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A nota mínima, em cada trimestre, é seis. Não há arredondamento de notas.</a:t>
                      </a:r>
                      <a:endParaRPr lang="pt-BR" sz="2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5658">
                <a:tc rowSpan="2">
                  <a:txBody>
                    <a:bodyPr/>
                    <a:lstStyle/>
                    <a:p>
                      <a:pPr algn="ctr"/>
                      <a:r>
                        <a:rPr lang="pt-BR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RECUPERAÇÃO </a:t>
                      </a:r>
                    </a:p>
                    <a:p>
                      <a:pPr algn="ctr"/>
                      <a:r>
                        <a:rPr lang="pt-BR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INTENSIVA</a:t>
                      </a:r>
                      <a:endParaRPr lang="pt-BR" sz="2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ENSINO FUNDAMENTAL 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EM ATÉ 3 DISCIPLINAS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9538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ENSINO</a:t>
                      </a:r>
                      <a:r>
                        <a:rPr lang="pt-BR" baseline="0" dirty="0" smtClean="0"/>
                        <a:t> MÉDIO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EM ATÉ 4 DISCIPLINAS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2" name="Listra Diagonal 1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9218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SITUAÇÃO 1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Média </a:t>
            </a:r>
            <a:r>
              <a:rPr lang="pt-BR" dirty="0">
                <a:solidFill>
                  <a:schemeClr val="tx1"/>
                </a:solidFill>
              </a:rPr>
              <a:t>Final =</a:t>
            </a:r>
            <a:r>
              <a:rPr lang="pt-BR" u="sng" dirty="0">
                <a:solidFill>
                  <a:schemeClr val="tx1"/>
                </a:solidFill>
              </a:rPr>
              <a:t> </a:t>
            </a:r>
            <a:r>
              <a:rPr lang="pt-BR" u="sng" dirty="0" smtClean="0">
                <a:solidFill>
                  <a:schemeClr val="tx1"/>
                </a:solidFill>
              </a:rPr>
              <a:t>(5.5 x </a:t>
            </a:r>
            <a:r>
              <a:rPr lang="pt-BR" u="sng" dirty="0">
                <a:solidFill>
                  <a:schemeClr val="tx1"/>
                </a:solidFill>
              </a:rPr>
              <a:t>1) + </a:t>
            </a:r>
            <a:r>
              <a:rPr lang="pt-BR" u="sng" dirty="0" smtClean="0">
                <a:solidFill>
                  <a:schemeClr val="tx1"/>
                </a:solidFill>
              </a:rPr>
              <a:t>(4.5 x </a:t>
            </a:r>
            <a:r>
              <a:rPr lang="pt-BR" u="sng" dirty="0">
                <a:solidFill>
                  <a:schemeClr val="tx1"/>
                </a:solidFill>
              </a:rPr>
              <a:t>1) + </a:t>
            </a:r>
            <a:r>
              <a:rPr lang="pt-BR" u="sng" dirty="0" smtClean="0">
                <a:solidFill>
                  <a:schemeClr val="tx1"/>
                </a:solidFill>
              </a:rPr>
              <a:t>(7 x 2) </a:t>
            </a:r>
            <a:r>
              <a:rPr lang="pt-BR" dirty="0">
                <a:solidFill>
                  <a:schemeClr val="tx1"/>
                </a:solidFill>
              </a:rPr>
              <a:t/>
            </a:r>
            <a:br>
              <a:rPr lang="pt-BR" dirty="0">
                <a:solidFill>
                  <a:schemeClr val="tx1"/>
                </a:solidFill>
              </a:rPr>
            </a:br>
            <a:r>
              <a:rPr lang="pt-BR" dirty="0" smtClean="0">
                <a:solidFill>
                  <a:schemeClr val="tx1"/>
                </a:solidFill>
              </a:rPr>
              <a:t>                       4 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                    5.5 + 4.5 + 14 = 24 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                  24 ÷ 4 = 6</a:t>
            </a:r>
            <a:endParaRPr lang="pt-BR" sz="2400" dirty="0">
              <a:solidFill>
                <a:schemeClr val="tx1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/>
          </p:nvPr>
        </p:nvGraphicFramePr>
        <p:xfrm>
          <a:off x="4191462" y="2088572"/>
          <a:ext cx="4057072" cy="1463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028536"/>
                <a:gridCol w="2028536"/>
              </a:tblGrid>
              <a:tr h="3619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TRIMESTRE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NOTA FINAL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5,5</a:t>
                      </a:r>
                      <a:endParaRPr lang="pt-BR" dirty="0"/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4,5</a:t>
                      </a:r>
                      <a:endParaRPr lang="pt-BR" dirty="0"/>
                    </a:p>
                  </a:txBody>
                  <a:tcPr/>
                </a:tc>
              </a:tr>
              <a:tr h="28507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(Peso 2)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7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838200" y="183262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r>
              <a:rPr lang="pt-BR" dirty="0" smtClean="0"/>
              <a:t>Média Final =</a:t>
            </a:r>
            <a:r>
              <a:rPr lang="pt-BR" u="sng" dirty="0" smtClean="0"/>
              <a:t> (5.5 x 1) + (4.5 x 1) + (7 x 2)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                       4 </a:t>
            </a:r>
          </a:p>
          <a:p>
            <a:pPr algn="ctr"/>
            <a:r>
              <a:rPr lang="pt-BR" sz="2400" dirty="0" smtClean="0"/>
              <a:t>                    5.5 + 4.5 + 14 = 24 </a:t>
            </a:r>
          </a:p>
          <a:p>
            <a:pPr algn="ctr"/>
            <a:r>
              <a:rPr lang="pt-BR" sz="2400" dirty="0" smtClean="0"/>
              <a:t>                  24 ÷ 4 = 6</a:t>
            </a:r>
            <a:endParaRPr lang="pt-BR" sz="2400" dirty="0"/>
          </a:p>
        </p:txBody>
      </p:sp>
      <p:sp>
        <p:nvSpPr>
          <p:cNvPr id="10" name="Listra Diagonal 9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158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SITUAÇÃO 2</a:t>
            </a:r>
            <a:endParaRPr lang="pt-BR" b="1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4191462" y="2088572"/>
          <a:ext cx="4057072" cy="1463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028536"/>
                <a:gridCol w="2028536"/>
              </a:tblGrid>
              <a:tr h="3619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TRIMESTRE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NOTA FINAL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9,0</a:t>
                      </a:r>
                      <a:endParaRPr lang="pt-BR" dirty="0"/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9,0</a:t>
                      </a:r>
                      <a:endParaRPr lang="pt-BR" dirty="0"/>
                    </a:p>
                  </a:txBody>
                  <a:tcPr/>
                </a:tc>
              </a:tr>
              <a:tr h="28507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(Peso 2)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3,5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tângulo 5"/>
          <p:cNvSpPr/>
          <p:nvPr/>
        </p:nvSpPr>
        <p:spPr>
          <a:xfrm>
            <a:off x="3078480" y="2977431"/>
            <a:ext cx="6096000" cy="26468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/>
          </a:p>
          <a:p>
            <a:pPr algn="ctr"/>
            <a:r>
              <a:rPr lang="pt-BR" dirty="0"/>
              <a:t>Média Final =</a:t>
            </a:r>
            <a:r>
              <a:rPr lang="pt-BR" u="sng" dirty="0"/>
              <a:t> </a:t>
            </a:r>
            <a:r>
              <a:rPr lang="pt-BR" u="sng" dirty="0" smtClean="0"/>
              <a:t>(9,0 </a:t>
            </a:r>
            <a:r>
              <a:rPr lang="pt-BR" u="sng" dirty="0"/>
              <a:t>x 1) + </a:t>
            </a:r>
            <a:r>
              <a:rPr lang="pt-BR" u="sng" dirty="0" smtClean="0"/>
              <a:t>(9,0 </a:t>
            </a:r>
            <a:r>
              <a:rPr lang="pt-BR" u="sng" dirty="0"/>
              <a:t>x 1) + </a:t>
            </a:r>
            <a:r>
              <a:rPr lang="pt-BR" u="sng" dirty="0" smtClean="0"/>
              <a:t>(3,5 </a:t>
            </a:r>
            <a:r>
              <a:rPr lang="pt-BR" u="sng" dirty="0"/>
              <a:t>x 2) 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>                       4 </a:t>
            </a:r>
          </a:p>
          <a:p>
            <a:pPr algn="ctr"/>
            <a:r>
              <a:rPr lang="pt-BR" sz="2000" dirty="0"/>
              <a:t>                    </a:t>
            </a:r>
            <a:r>
              <a:rPr lang="pt-BR" sz="2000" dirty="0" smtClean="0"/>
              <a:t>9,0 </a:t>
            </a:r>
            <a:r>
              <a:rPr lang="pt-BR" sz="2000" dirty="0"/>
              <a:t>+ </a:t>
            </a:r>
            <a:r>
              <a:rPr lang="pt-BR" sz="2000" dirty="0" smtClean="0"/>
              <a:t>9,0 </a:t>
            </a:r>
            <a:r>
              <a:rPr lang="pt-BR" sz="2000" dirty="0"/>
              <a:t>+ </a:t>
            </a:r>
            <a:r>
              <a:rPr lang="pt-BR" sz="2000" dirty="0" smtClean="0"/>
              <a:t>7 </a:t>
            </a:r>
            <a:r>
              <a:rPr lang="pt-BR" sz="2000" dirty="0"/>
              <a:t>= </a:t>
            </a:r>
            <a:r>
              <a:rPr lang="pt-BR" sz="2000" dirty="0" smtClean="0"/>
              <a:t>25 </a:t>
            </a:r>
            <a:endParaRPr lang="pt-BR" sz="2000" dirty="0"/>
          </a:p>
          <a:p>
            <a:pPr algn="ctr"/>
            <a:r>
              <a:rPr lang="pt-BR" sz="2000" dirty="0"/>
              <a:t>                  </a:t>
            </a:r>
            <a:r>
              <a:rPr lang="pt-BR" sz="2000" dirty="0" smtClean="0"/>
              <a:t>25 </a:t>
            </a:r>
            <a:r>
              <a:rPr lang="pt-BR" sz="2000" dirty="0"/>
              <a:t>÷ 4 = </a:t>
            </a:r>
            <a:r>
              <a:rPr lang="pt-BR" sz="2000" dirty="0" smtClean="0"/>
              <a:t>6.25</a:t>
            </a:r>
            <a:endParaRPr lang="pt-BR" sz="20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9" name="Listra Diagonal 8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635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205827"/>
            <a:ext cx="1349993" cy="12731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205827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5691" y="497846"/>
            <a:ext cx="10515600" cy="1325563"/>
          </a:xfrm>
        </p:spPr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rgbClr val="002060"/>
                </a:solidFill>
                <a:latin typeface="Calibri"/>
                <a:ea typeface="+mj-ea"/>
                <a:cs typeface="+mj-cs"/>
              </a:rPr>
              <a:t>CRITÉRIOS DE AVALIAÇÃO</a:t>
            </a:r>
            <a:endParaRPr lang="pt-BR" sz="6000" b="1" i="0" dirty="0">
              <a:solidFill>
                <a:srgbClr val="002060"/>
              </a:solidFill>
              <a:latin typeface="Calibri"/>
              <a:ea typeface="+mj-ea"/>
              <a:cs typeface="+mj-cs"/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3368470"/>
              </p:ext>
            </p:extLst>
          </p:nvPr>
        </p:nvGraphicFramePr>
        <p:xfrm>
          <a:off x="2042022" y="2273877"/>
          <a:ext cx="8104908" cy="22461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52454"/>
                <a:gridCol w="4052454"/>
              </a:tblGrid>
              <a:tr h="3778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PARTICIPAÇÃO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ATIVIDADES DIVERSAS</a:t>
                      </a:r>
                      <a:endParaRPr lang="pt-BR" dirty="0"/>
                    </a:p>
                  </a:txBody>
                  <a:tcPr/>
                </a:tc>
              </a:tr>
              <a:tr h="3778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1,0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5,0</a:t>
                      </a:r>
                    </a:p>
                  </a:txBody>
                  <a:tcPr/>
                </a:tc>
              </a:tr>
              <a:tr h="149054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Interesse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Desenvolvimento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Disciplina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Tarefas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Postura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 err="1" smtClean="0"/>
                        <a:t>Atividades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avaliativas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en-US" sz="1800" baseline="0" dirty="0" err="1" smtClean="0"/>
                        <a:t>trabalho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en-US" sz="1800" baseline="0" dirty="0" err="1" smtClean="0"/>
                        <a:t>projeto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simulado</a:t>
                      </a:r>
                      <a:endParaRPr lang="en-US" sz="1800" dirty="0" smtClean="0"/>
                    </a:p>
                    <a:p>
                      <a:pPr algn="ctr"/>
                      <a:endParaRPr lang="en-US" sz="1800" dirty="0" smtClean="0"/>
                    </a:p>
                    <a:p>
                      <a:pPr algn="ctr"/>
                      <a:endParaRPr lang="en-US" sz="1800" dirty="0" smtClean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934235"/>
              </p:ext>
            </p:extLst>
          </p:nvPr>
        </p:nvGraphicFramePr>
        <p:xfrm>
          <a:off x="2042022" y="5125411"/>
          <a:ext cx="8128000" cy="120981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PROVA TRIMESTRAL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NOTA DO TRIMESTRE</a:t>
                      </a:r>
                      <a:endParaRPr lang="pt-BR" dirty="0"/>
                    </a:p>
                  </a:txBody>
                  <a:tcPr/>
                </a:tc>
              </a:tr>
              <a:tr h="4681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4,0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10,0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Conteúdos</a:t>
                      </a:r>
                      <a:r>
                        <a:rPr lang="pt-BR" baseline="0" dirty="0" smtClean="0"/>
                        <a:t> do trimestre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Somatória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969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542486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946" y="5584883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AVALIAÇÕES EXTERNAS</a:t>
            </a:r>
            <a:endParaRPr lang="pt-BR" b="1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pt-BR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SIMULADO ANGLO</a:t>
            </a:r>
            <a:endParaRPr lang="pt-B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40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smtClean="0"/>
              <a:t>Trimestralmente.</a:t>
            </a:r>
            <a:endParaRPr lang="pt-BR" sz="240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Será composto </a:t>
            </a:r>
            <a:r>
              <a:rPr lang="pt-BR" sz="2400" dirty="0" smtClean="0"/>
              <a:t>por </a:t>
            </a:r>
            <a:r>
              <a:rPr lang="pt-BR" sz="2400" dirty="0"/>
              <a:t>todas as disciplinas cursadas pelo aluno. O valor do simulado é </a:t>
            </a:r>
            <a:r>
              <a:rPr lang="pt-BR" sz="2400" dirty="0" smtClean="0"/>
              <a:t>1,0 </a:t>
            </a:r>
            <a:r>
              <a:rPr lang="pt-BR" sz="2400" dirty="0"/>
              <a:t>considerando-se o número de acertos, com nota única para todas as disciplinas</a:t>
            </a:r>
            <a:r>
              <a:rPr lang="pt-BR" sz="2400" dirty="0" smtClean="0"/>
              <a:t>.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Classificação anual interna para concessão de bolsas de estudo.</a:t>
            </a:r>
            <a:endParaRPr lang="en-US" sz="2400" dirty="0"/>
          </a:p>
          <a:p>
            <a:endParaRPr lang="pt-BR" dirty="0"/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506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AULAS DE INGLÊS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Parceria e material Cel </a:t>
            </a:r>
            <a:r>
              <a:rPr lang="pt-BR" dirty="0" err="1" smtClean="0"/>
              <a:t>Lep</a:t>
            </a:r>
            <a:r>
              <a:rPr lang="pt-BR" dirty="0" smtClean="0"/>
              <a:t> – 1º ao 9º ano.</a:t>
            </a:r>
          </a:p>
          <a:p>
            <a:r>
              <a:rPr lang="pt-BR" dirty="0" smtClean="0"/>
              <a:t>Organização </a:t>
            </a:r>
            <a:r>
              <a:rPr lang="pt-BR" dirty="0"/>
              <a:t>das turmas, realizada por uma equipe do </a:t>
            </a:r>
            <a:r>
              <a:rPr lang="pt-BR" dirty="0" err="1"/>
              <a:t>Cel</a:t>
            </a:r>
            <a:r>
              <a:rPr lang="pt-BR" dirty="0"/>
              <a:t> </a:t>
            </a:r>
            <a:r>
              <a:rPr lang="pt-BR" dirty="0" err="1"/>
              <a:t>Lep</a:t>
            </a:r>
            <a:r>
              <a:rPr lang="pt-BR" dirty="0"/>
              <a:t>, em 2 grupos de acordo com a proficiência. Ocorrerá durante o período de aulas.</a:t>
            </a:r>
          </a:p>
          <a:p>
            <a:r>
              <a:rPr lang="pt-BR" dirty="0" smtClean="0"/>
              <a:t>O material será fornecido pelo Colégio.</a:t>
            </a:r>
          </a:p>
          <a:p>
            <a:r>
              <a:rPr lang="pt-BR" dirty="0" smtClean="0"/>
              <a:t>Todo acompanhamento, treinamento e capacitação dos professores serão feitos pela equipe do Cel Lep.</a:t>
            </a:r>
            <a:endParaRPr lang="pt-BR" dirty="0"/>
          </a:p>
          <a:p>
            <a:r>
              <a:rPr lang="pt-BR" dirty="0" smtClean="0"/>
              <a:t>A grade das aulas de Inglês do Colégio é diferente das aulas </a:t>
            </a:r>
            <a:r>
              <a:rPr lang="pt-BR" i="1" dirty="0" smtClean="0"/>
              <a:t>in school.</a:t>
            </a:r>
          </a:p>
        </p:txBody>
      </p:sp>
    </p:spTree>
    <p:extLst>
      <p:ext uri="{BB962C8B-B14F-4D97-AF65-F5344CB8AC3E}">
        <p14:creationId xmlns:p14="http://schemas.microsoft.com/office/powerpoint/2010/main" val="207584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PROJETO DE VIDA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1º ao 9º ano do EF</a:t>
            </a:r>
          </a:p>
          <a:p>
            <a:r>
              <a:rPr lang="pt-BR" dirty="0" smtClean="0"/>
              <a:t>Em substituição à disciplina de Empreendedorismo e Ética</a:t>
            </a:r>
          </a:p>
          <a:p>
            <a:r>
              <a:rPr lang="pt-BR" dirty="0" smtClean="0"/>
              <a:t>Alunos serão avaliados por frequência</a:t>
            </a:r>
          </a:p>
          <a:p>
            <a:r>
              <a:rPr lang="pt-BR" dirty="0" smtClean="0"/>
              <a:t>1º ao 5º ano do EF – Metodologia OPEE</a:t>
            </a:r>
          </a:p>
          <a:p>
            <a:r>
              <a:rPr lang="pt-BR" dirty="0" smtClean="0"/>
              <a:t>6º e 7º anos do EF – </a:t>
            </a:r>
            <a:r>
              <a:rPr lang="pt-BR" i="1" dirty="0" smtClean="0"/>
              <a:t>Programa Semente </a:t>
            </a:r>
            <a:r>
              <a:rPr lang="pt-BR" dirty="0" smtClean="0"/>
              <a:t>e material </a:t>
            </a:r>
            <a:r>
              <a:rPr lang="pt-BR" dirty="0"/>
              <a:t>de autoria da Professora Juliana Todeschi </a:t>
            </a:r>
            <a:endParaRPr lang="pt-BR" dirty="0" smtClean="0"/>
          </a:p>
          <a:p>
            <a:r>
              <a:rPr lang="pt-BR" dirty="0" smtClean="0"/>
              <a:t>8º e 9º anos do EF - Material de autoria da Professora Juliana Todeschi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179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78076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SEMANA DE PROVAS TRIMESTRAIS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884406" cy="47798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/>
          </a:p>
          <a:p>
            <a:r>
              <a:rPr lang="pt-BR" dirty="0"/>
              <a:t>Durante essa semana</a:t>
            </a:r>
            <a:r>
              <a:rPr lang="pt-BR" dirty="0" smtClean="0"/>
              <a:t>, </a:t>
            </a:r>
            <a:r>
              <a:rPr lang="pt-BR" dirty="0"/>
              <a:t>haverá aula</a:t>
            </a:r>
            <a:r>
              <a:rPr lang="pt-BR" dirty="0" smtClean="0"/>
              <a:t>, e o </a:t>
            </a:r>
            <a:r>
              <a:rPr lang="pt-BR" dirty="0"/>
              <a:t>aluno deverá trazer </a:t>
            </a:r>
            <a:r>
              <a:rPr lang="pt-BR" dirty="0" smtClean="0"/>
              <a:t>o material. </a:t>
            </a:r>
          </a:p>
          <a:p>
            <a:r>
              <a:rPr lang="pt-BR" i="1" dirty="0" smtClean="0">
                <a:solidFill>
                  <a:schemeClr val="accent5">
                    <a:lumMod val="50000"/>
                  </a:schemeClr>
                </a:solidFill>
              </a:rPr>
              <a:t>Observar </a:t>
            </a:r>
            <a:r>
              <a:rPr lang="pt-BR" i="1" dirty="0">
                <a:solidFill>
                  <a:schemeClr val="accent5">
                    <a:lumMod val="50000"/>
                  </a:schemeClr>
                </a:solidFill>
              </a:rPr>
              <a:t>o calendário descrito na agenda e </a:t>
            </a:r>
            <a:r>
              <a:rPr lang="pt-BR" i="1" dirty="0" smtClean="0">
                <a:solidFill>
                  <a:schemeClr val="accent5">
                    <a:lumMod val="50000"/>
                  </a:schemeClr>
                </a:solidFill>
              </a:rPr>
              <a:t>os comunicados</a:t>
            </a:r>
            <a:r>
              <a:rPr lang="pt-BR" i="1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75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8036" y="45759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PROVAS SUBSTITUTIVAS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4779819"/>
          </a:xfrm>
        </p:spPr>
        <p:txBody>
          <a:bodyPr>
            <a:normAutofit lnSpcReduction="10000"/>
          </a:bodyPr>
          <a:lstStyle/>
          <a:p>
            <a:pPr marL="342900" indent="-342900" algn="just">
              <a:spcBef>
                <a:spcPts val="0"/>
              </a:spcBef>
              <a:buFontTx/>
              <a:buChar char="•"/>
              <a:defRPr/>
            </a:pPr>
            <a:r>
              <a:rPr lang="pt-BR" sz="2400" dirty="0"/>
              <a:t>O requerimento para a prova </a:t>
            </a:r>
            <a:r>
              <a:rPr lang="pt-BR" sz="2400"/>
              <a:t>substitutiva </a:t>
            </a:r>
            <a:r>
              <a:rPr lang="pt-BR" sz="2400" smtClean="0"/>
              <a:t>deverá </a:t>
            </a:r>
            <a:r>
              <a:rPr lang="pt-BR" sz="2400" dirty="0"/>
              <a:t>ser preenchido pelos pais ou </a:t>
            </a:r>
            <a:r>
              <a:rPr lang="pt-BR" sz="2400" dirty="0" smtClean="0"/>
              <a:t>responsável </a:t>
            </a:r>
            <a:r>
              <a:rPr lang="pt-BR" sz="2400" dirty="0"/>
              <a:t>na Recepção do Colégio. Deverá </a:t>
            </a:r>
            <a:r>
              <a:rPr lang="pt-BR" sz="2400" dirty="0" smtClean="0"/>
              <a:t>anexar-se </a:t>
            </a:r>
            <a:r>
              <a:rPr lang="pt-BR" sz="2400" dirty="0"/>
              <a:t>documento que comprove os casos citados no Manual para Pais e Alunos. Esse requerimento deverá ser entregue, na </a:t>
            </a:r>
            <a:r>
              <a:rPr lang="pt-BR" sz="2400" dirty="0" smtClean="0"/>
              <a:t>Recepção</a:t>
            </a:r>
            <a:r>
              <a:rPr lang="pt-BR" sz="2400" dirty="0"/>
              <a:t>, no prazo de 3 (três) dias </a:t>
            </a:r>
            <a:r>
              <a:rPr lang="pt-BR" sz="2400" dirty="0" smtClean="0"/>
              <a:t>úteis</a:t>
            </a:r>
            <a:r>
              <a:rPr lang="pt-BR" sz="2400" dirty="0"/>
              <a:t>, a contar da data do retorno do aluno ao Colégio</a:t>
            </a:r>
            <a:r>
              <a:rPr lang="pt-BR" sz="2400" dirty="0" smtClean="0"/>
              <a:t>. 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aluno terá direito à prova substitutiva mediante o pagamento de uma taxa estabelecida pelo Colégio –</a:t>
            </a:r>
            <a:r>
              <a:rPr lang="pt-BR" sz="2400" dirty="0" smtClean="0"/>
              <a:t> </a:t>
            </a:r>
            <a:r>
              <a:rPr lang="pt-BR" sz="2400" dirty="0"/>
              <a:t>R$30,00 por </a:t>
            </a:r>
            <a:r>
              <a:rPr lang="pt-BR" sz="2400" dirty="0" smtClean="0"/>
              <a:t>avaliação </a:t>
            </a:r>
            <a:r>
              <a:rPr lang="pt-BR" sz="2400" dirty="0"/>
              <a:t>–</a:t>
            </a:r>
            <a:r>
              <a:rPr lang="pt-BR" sz="2400" dirty="0" smtClean="0"/>
              <a:t> </a:t>
            </a:r>
            <a:r>
              <a:rPr lang="pt-BR" sz="2400" dirty="0"/>
              <a:t>e deverá aguardar o agendamento, por escrito, na semana que anteceder a avaliação.</a:t>
            </a:r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Não serão aceitos pedidos fora do prazo, e não poderão ser realizadas provas substitutivas dos simulados, das recuperações </a:t>
            </a:r>
            <a:r>
              <a:rPr lang="pt-BR" sz="2400" dirty="0" smtClean="0"/>
              <a:t>contínuas/intensivas nem </a:t>
            </a:r>
            <a:r>
              <a:rPr lang="pt-BR" sz="2400" dirty="0"/>
              <a:t>das provas substitutivas (caso o aluno não compareça na data marcada).</a:t>
            </a:r>
            <a:endParaRPr lang="en-US" sz="2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62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5300" y="68257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ea typeface="Hobo Std" pitchFamily="34" charset="0"/>
                <a:cs typeface="Hobo Std" pitchFamily="34" charset="0"/>
              </a:rPr>
              <a:t>EXCURSÕES CULTURAIS 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275609" y="2443942"/>
            <a:ext cx="7658100" cy="3986784"/>
          </a:xfrm>
        </p:spPr>
        <p:txBody>
          <a:bodyPr/>
          <a:lstStyle/>
          <a:p>
            <a:pPr marL="0" indent="0">
              <a:buNone/>
            </a:pPr>
            <a:endParaRPr lang="pt-BR" sz="2000" dirty="0" smtClean="0">
              <a:solidFill>
                <a:schemeClr val="tx2">
                  <a:lumMod val="75000"/>
                  <a:lumOff val="25000"/>
                </a:schemeClr>
              </a:solidFill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>
              <a:buNone/>
            </a:pPr>
            <a:endParaRPr lang="pt-BR" sz="2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 algn="ctr">
              <a:buNone/>
            </a:pP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Importância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da participação </a:t>
            </a: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e do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respeito às datas para adesão</a:t>
            </a:r>
            <a:endParaRPr lang="en-US" sz="4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40" y="157640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0676" y="157640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0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6888" y="41700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RECURSOS TECNOLÓGICOS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80159" y="1828456"/>
            <a:ext cx="9245831" cy="478016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pt-BR" sz="2200" dirty="0" smtClean="0"/>
              <a:t>Lousas eletrônicas</a:t>
            </a:r>
          </a:p>
          <a:p>
            <a:pPr>
              <a:spcBef>
                <a:spcPts val="0"/>
              </a:spcBef>
              <a:defRPr/>
            </a:pPr>
            <a:endParaRPr lang="pt-BR" sz="2200" b="0" dirty="0"/>
          </a:p>
          <a:p>
            <a:pPr>
              <a:spcBef>
                <a:spcPts val="0"/>
              </a:spcBef>
              <a:defRPr/>
            </a:pPr>
            <a:endParaRPr lang="en-US" sz="22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200" b="0" dirty="0"/>
              <a:t>Disponíveis em todas as salas de aula</a:t>
            </a:r>
            <a:endParaRPr lang="en-US" sz="22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200" b="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200" b="0" dirty="0" smtClean="0"/>
              <a:t>Recurso </a:t>
            </a:r>
            <a:r>
              <a:rPr lang="pt-BR" sz="2200" b="0" dirty="0"/>
              <a:t>3D disponível nas salas de multimídia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200" b="0" dirty="0"/>
          </a:p>
          <a:p>
            <a:pPr>
              <a:spcBef>
                <a:spcPts val="0"/>
              </a:spcBef>
              <a:defRPr/>
            </a:pPr>
            <a:endParaRPr lang="pt-BR" sz="2200" b="0" dirty="0" smtClean="0"/>
          </a:p>
          <a:p>
            <a:pPr>
              <a:spcBef>
                <a:spcPts val="0"/>
              </a:spcBef>
              <a:defRPr/>
            </a:pPr>
            <a:r>
              <a:rPr lang="pt-BR" sz="2200" i="1" dirty="0" smtClean="0"/>
              <a:t>Notebooks</a:t>
            </a:r>
            <a:r>
              <a:rPr lang="pt-BR" sz="2200" dirty="0" smtClean="0"/>
              <a:t> </a:t>
            </a:r>
            <a:r>
              <a:rPr lang="pt-BR" sz="2200" b="0" dirty="0" smtClean="0"/>
              <a:t>- </a:t>
            </a:r>
            <a:r>
              <a:rPr lang="pt-BR" sz="22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en-US" sz="2200" b="0" dirty="0" smtClean="0"/>
          </a:p>
          <a:p>
            <a:pPr>
              <a:spcBef>
                <a:spcPts val="0"/>
              </a:spcBef>
              <a:defRPr/>
            </a:pPr>
            <a:r>
              <a:rPr lang="en-US" sz="2200" i="1" dirty="0" smtClean="0"/>
              <a:t>Chromebooks - </a:t>
            </a:r>
            <a:r>
              <a:rPr lang="pt-BR" sz="2200" i="1" dirty="0" smtClean="0"/>
              <a:t> </a:t>
            </a:r>
            <a:r>
              <a:rPr lang="pt-BR" sz="22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pt-BR" sz="2200" b="0" dirty="0" smtClean="0"/>
          </a:p>
          <a:p>
            <a:pPr>
              <a:spcBef>
                <a:spcPts val="0"/>
              </a:spcBef>
              <a:defRPr/>
            </a:pPr>
            <a:r>
              <a:rPr lang="pt-BR" sz="2200" dirty="0" smtClean="0"/>
              <a:t>Robótica</a:t>
            </a:r>
            <a:r>
              <a:rPr lang="pt-BR" sz="2200" b="0" dirty="0" smtClean="0"/>
              <a:t> - </a:t>
            </a:r>
            <a:r>
              <a:rPr lang="pt-BR" sz="2200" b="0" dirty="0"/>
              <a:t>Aulas semanais para o </a:t>
            </a:r>
            <a:r>
              <a:rPr lang="pt-BR" sz="2200" b="0" dirty="0" smtClean="0"/>
              <a:t>Ensino </a:t>
            </a:r>
            <a:r>
              <a:rPr lang="pt-BR" sz="2200" b="0" smtClean="0"/>
              <a:t>Fundamental</a:t>
            </a:r>
            <a:r>
              <a:rPr lang="pt-BR" sz="2200" b="0"/>
              <a:t> </a:t>
            </a:r>
            <a:endParaRPr lang="en-US" sz="2200" b="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830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i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SITE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 DO EG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005445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400" dirty="0"/>
              <a:t>Os pais ou responsável devem acessar o</a:t>
            </a:r>
            <a:r>
              <a:rPr lang="pt-BR" sz="2400" i="1" dirty="0"/>
              <a:t> </a:t>
            </a:r>
            <a:r>
              <a:rPr lang="pt-BR" sz="2400" b="1" i="1" dirty="0" smtClean="0"/>
              <a:t>site </a:t>
            </a:r>
            <a:r>
              <a:rPr lang="pt-BR" sz="2400" b="1" dirty="0" smtClean="0"/>
              <a:t>do </a:t>
            </a:r>
            <a:r>
              <a:rPr lang="pt-BR" sz="2400" b="1" dirty="0"/>
              <a:t>Colégio Eduardo </a:t>
            </a:r>
            <a:r>
              <a:rPr lang="pt-BR" sz="2400" b="1" dirty="0" smtClean="0"/>
              <a:t>Gomes/aplicativo</a:t>
            </a:r>
            <a:r>
              <a:rPr lang="pt-BR" sz="2400" dirty="0" smtClean="0"/>
              <a:t> </a:t>
            </a:r>
            <a:r>
              <a:rPr lang="pt-BR" sz="2400" dirty="0"/>
              <a:t>para tomar ciência de comunicados, cronogramas e </a:t>
            </a:r>
            <a:r>
              <a:rPr lang="pt-BR" sz="2400" dirty="0" smtClean="0"/>
              <a:t>para fazer </a:t>
            </a:r>
            <a:r>
              <a:rPr lang="pt-BR" sz="2400" dirty="0"/>
              <a:t>o acompanhamento diário da vida escolar dos alunos (tarefas, trabalhos, faltas, horários, </a:t>
            </a:r>
            <a:r>
              <a:rPr lang="pt-BR" sz="2400" dirty="0" smtClean="0"/>
              <a:t>etc.).</a:t>
            </a:r>
            <a:endParaRPr lang="pt-BR" sz="2400" dirty="0"/>
          </a:p>
          <a:p>
            <a:pPr marL="0" indent="0" algn="ctr">
              <a:buNone/>
            </a:pPr>
            <a:r>
              <a:rPr lang="pt-BR" sz="2400" b="1" i="1" dirty="0" err="1" smtClean="0"/>
              <a:t>Login</a:t>
            </a:r>
            <a:r>
              <a:rPr lang="pt-BR" sz="2400" b="1" dirty="0" smtClean="0"/>
              <a:t> </a:t>
            </a:r>
            <a:r>
              <a:rPr lang="pt-BR" sz="2400" b="1" dirty="0"/>
              <a:t>e senha: </a:t>
            </a:r>
            <a:r>
              <a:rPr lang="pt-BR" sz="2400" dirty="0" smtClean="0"/>
              <a:t>Já foram enviados aos pais. </a:t>
            </a: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Lembramos que a senha é de uso pessoal e </a:t>
            </a:r>
            <a:r>
              <a:rPr lang="pt-BR" sz="2400" dirty="0" smtClean="0">
                <a:solidFill>
                  <a:srgbClr val="FF0000"/>
                </a:solidFill>
              </a:rPr>
              <a:t>intransferível.</a:t>
            </a:r>
            <a:endParaRPr lang="pt-BR" sz="2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pt-BR" sz="2400" dirty="0" smtClean="0"/>
              <a:t>Acesso a partir de 29/01/2017.</a:t>
            </a:r>
            <a:endParaRPr lang="en-US" sz="2400" dirty="0"/>
          </a:p>
          <a:p>
            <a:pPr marL="0" indent="0" algn="ctr">
              <a:buNone/>
            </a:pPr>
            <a:r>
              <a:rPr lang="pt-BR" sz="2400" u="sng" dirty="0" smtClean="0">
                <a:solidFill>
                  <a:schemeClr val="tx2">
                    <a:lumMod val="75000"/>
                    <a:lumOff val="25000"/>
                  </a:schemeClr>
                </a:solidFill>
                <a:hlinkClick r:id="rId6"/>
              </a:rPr>
              <a:t>www.colegioeduardogomes.com.br</a:t>
            </a: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Aqueles que necessitarem de qualquer orientação quanto ao </a:t>
            </a:r>
            <a:r>
              <a:rPr lang="pt-BR" sz="2400" dirty="0" smtClean="0">
                <a:solidFill>
                  <a:srgbClr val="FF0000"/>
                </a:solidFill>
              </a:rPr>
              <a:t>cadastramento devem entrar em contato com a Secretaria.</a:t>
            </a: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46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APLICATIVO</a:t>
            </a:r>
            <a: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</a:br>
            <a:r>
              <a:rPr lang="pt-BR" sz="5400" b="1" dirty="0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EDUARDO GOMES </a:t>
            </a:r>
            <a:r>
              <a:rPr lang="pt-BR" sz="5400" b="1" i="1" dirty="0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MOBILE</a:t>
            </a:r>
            <a:endParaRPr lang="pt-BR" sz="5400" b="1" i="1" dirty="0">
              <a:solidFill>
                <a:srgbClr val="FF000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199" y="1732176"/>
            <a:ext cx="4824846" cy="4675908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Aplicativo</a:t>
            </a:r>
            <a:r>
              <a:rPr lang="en-US" sz="2400" dirty="0" smtClean="0">
                <a:solidFill>
                  <a:srgbClr val="002060"/>
                </a:solidFill>
              </a:rPr>
              <a:t> que </a:t>
            </a:r>
            <a:r>
              <a:rPr lang="en-US" sz="2400" dirty="0" err="1" smtClean="0">
                <a:solidFill>
                  <a:srgbClr val="002060"/>
                </a:solidFill>
              </a:rPr>
              <a:t>permite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aos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pais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responsável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navegar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i="1" dirty="0" smtClean="0">
                <a:solidFill>
                  <a:srgbClr val="002060"/>
                </a:solidFill>
              </a:rPr>
              <a:t>smartphone</a:t>
            </a:r>
            <a:r>
              <a:rPr lang="en-US" sz="2400" dirty="0" smtClean="0">
                <a:solidFill>
                  <a:srgbClr val="002060"/>
                </a:solidFill>
              </a:rPr>
              <a:t> e/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</a:rPr>
              <a:t>tablet</a:t>
            </a:r>
            <a:r>
              <a:rPr lang="en-US" sz="2400" dirty="0" smtClean="0">
                <a:solidFill>
                  <a:srgbClr val="002060"/>
                </a:solidFill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</a:rPr>
              <a:t>nas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seguintes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opções</a:t>
            </a:r>
            <a:r>
              <a:rPr lang="en-US" sz="2400" dirty="0" smtClean="0">
                <a:solidFill>
                  <a:srgbClr val="002060"/>
                </a:solidFill>
              </a:rPr>
              <a:t>: 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comunicados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boletins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aulas</a:t>
            </a:r>
            <a:r>
              <a:rPr lang="en-US" sz="2400" dirty="0" smtClean="0">
                <a:solidFill>
                  <a:srgbClr val="002060"/>
                </a:solidFill>
              </a:rPr>
              <a:t> (</a:t>
            </a:r>
            <a:r>
              <a:rPr lang="en-US" sz="2400" dirty="0" err="1" smtClean="0">
                <a:solidFill>
                  <a:srgbClr val="002060"/>
                </a:solidFill>
              </a:rPr>
              <a:t>diário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dirty="0" err="1" smtClean="0">
                <a:solidFill>
                  <a:srgbClr val="002060"/>
                </a:solidFill>
              </a:rPr>
              <a:t>classe</a:t>
            </a:r>
            <a:r>
              <a:rPr lang="en-US" sz="2400" dirty="0" smtClean="0">
                <a:solidFill>
                  <a:srgbClr val="002060"/>
                </a:solidFill>
              </a:rPr>
              <a:t>)</a:t>
            </a: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financeiro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“</a:t>
            </a:r>
            <a:r>
              <a:rPr lang="en-US" sz="2400" dirty="0" err="1" smtClean="0">
                <a:solidFill>
                  <a:srgbClr val="002060"/>
                </a:solidFill>
              </a:rPr>
              <a:t>Estou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chegando</a:t>
            </a:r>
            <a:r>
              <a:rPr lang="en-US" sz="2400" dirty="0" smtClean="0">
                <a:solidFill>
                  <a:srgbClr val="002060"/>
                </a:solidFill>
              </a:rPr>
              <a:t>” – </a:t>
            </a:r>
            <a:r>
              <a:rPr lang="en-US" sz="2400" dirty="0" err="1" smtClean="0">
                <a:solidFill>
                  <a:srgbClr val="002060"/>
                </a:solidFill>
              </a:rPr>
              <a:t>recurso</a:t>
            </a:r>
            <a:r>
              <a:rPr lang="en-US" sz="2400" dirty="0" smtClean="0">
                <a:solidFill>
                  <a:srgbClr val="002060"/>
                </a:solidFill>
              </a:rPr>
              <a:t> para </a:t>
            </a:r>
            <a:r>
              <a:rPr lang="en-US" sz="2400" dirty="0" err="1" smtClean="0">
                <a:solidFill>
                  <a:srgbClr val="002060"/>
                </a:solidFill>
              </a:rPr>
              <a:t>agilizar</a:t>
            </a:r>
            <a:r>
              <a:rPr lang="en-US" sz="2400" dirty="0" smtClean="0">
                <a:solidFill>
                  <a:srgbClr val="002060"/>
                </a:solidFill>
              </a:rPr>
              <a:t> a </a:t>
            </a:r>
            <a:r>
              <a:rPr lang="en-US" sz="2400" dirty="0" err="1" smtClean="0">
                <a:solidFill>
                  <a:srgbClr val="002060"/>
                </a:solidFill>
              </a:rPr>
              <a:t>saída</a:t>
            </a:r>
            <a:r>
              <a:rPr lang="en-US" sz="2400" dirty="0" smtClean="0">
                <a:solidFill>
                  <a:srgbClr val="002060"/>
                </a:solidFill>
              </a:rPr>
              <a:t> do </a:t>
            </a:r>
            <a:r>
              <a:rPr lang="en-US" sz="2400" dirty="0" err="1" smtClean="0">
                <a:solidFill>
                  <a:srgbClr val="002060"/>
                </a:solidFill>
              </a:rPr>
              <a:t>aluno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" t="12727" r="1770" b="26364"/>
          <a:stretch/>
        </p:blipFill>
        <p:spPr>
          <a:xfrm>
            <a:off x="5891645" y="2057401"/>
            <a:ext cx="4073236" cy="456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1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PAINEL DO ALUNO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190749"/>
            <a:ext cx="9628632" cy="4262006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O acesso ao Painel do Aluno e ao aplicativo do Colégio é feito através de </a:t>
            </a:r>
            <a:r>
              <a:rPr lang="pt-BR" i="1" dirty="0" err="1"/>
              <a:t>login</a:t>
            </a:r>
            <a:r>
              <a:rPr lang="pt-BR" dirty="0"/>
              <a:t> e senha</a:t>
            </a:r>
            <a:r>
              <a:rPr lang="pt-BR" dirty="0" smtClean="0"/>
              <a:t>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 </a:t>
            </a:r>
            <a:r>
              <a:rPr lang="pt-BR" u="sng" dirty="0"/>
              <a:t>Os </a:t>
            </a:r>
            <a:r>
              <a:rPr lang="pt-BR" u="sng" dirty="0" smtClean="0"/>
              <a:t>pais receberam </a:t>
            </a:r>
            <a:r>
              <a:rPr lang="pt-BR" u="sng" dirty="0"/>
              <a:t>essas </a:t>
            </a:r>
            <a:r>
              <a:rPr lang="pt-BR" u="sng" dirty="0" smtClean="0"/>
              <a:t>informações, </a:t>
            </a:r>
            <a:r>
              <a:rPr lang="pt-BR" u="sng" dirty="0"/>
              <a:t>por </a:t>
            </a:r>
            <a:r>
              <a:rPr lang="pt-BR" b="1" i="1" u="sng" dirty="0"/>
              <a:t>e-mail</a:t>
            </a:r>
            <a:r>
              <a:rPr lang="pt-BR" b="1" u="sng" dirty="0"/>
              <a:t>, </a:t>
            </a:r>
            <a:r>
              <a:rPr lang="pt-BR" b="1" u="sng" dirty="0" smtClean="0"/>
              <a:t>no </a:t>
            </a:r>
            <a:r>
              <a:rPr lang="pt-BR" b="1" u="sng" dirty="0"/>
              <a:t>dia </a:t>
            </a:r>
            <a:r>
              <a:rPr lang="pt-BR" b="1" u="sng" dirty="0" smtClean="0"/>
              <a:t>26/01/2017.</a:t>
            </a:r>
            <a:r>
              <a:rPr lang="pt-BR" dirty="0" smtClean="0"/>
              <a:t> </a:t>
            </a:r>
            <a:r>
              <a:rPr lang="pt-BR" dirty="0"/>
              <a:t>As informações sobre o estudante estarão disponíveis somente a partir de </a:t>
            </a:r>
            <a:r>
              <a:rPr lang="pt-BR" dirty="0" smtClean="0"/>
              <a:t>29/01</a:t>
            </a:r>
            <a:r>
              <a:rPr lang="pt-BR" dirty="0"/>
              <a:t>, início do ano letivo</a:t>
            </a:r>
            <a:r>
              <a:rPr lang="pt-BR" dirty="0" smtClean="0"/>
              <a:t>.</a:t>
            </a:r>
          </a:p>
          <a:p>
            <a:pPr marL="0" indent="0" algn="just">
              <a:buNone/>
            </a:pPr>
            <a:endParaRPr lang="pt-BR" dirty="0" smtClean="0"/>
          </a:p>
          <a:p>
            <a:pPr algn="just"/>
            <a:r>
              <a:rPr lang="pt-BR" dirty="0"/>
              <a:t>Os </a:t>
            </a:r>
            <a:r>
              <a:rPr lang="pt-BR" dirty="0" smtClean="0"/>
              <a:t>pais cujos </a:t>
            </a:r>
            <a:r>
              <a:rPr lang="pt-BR" dirty="0"/>
              <a:t>filhos estudaram no </a:t>
            </a:r>
            <a:r>
              <a:rPr lang="pt-BR" dirty="0" smtClean="0"/>
              <a:t>EG </a:t>
            </a:r>
            <a:r>
              <a:rPr lang="pt-BR" dirty="0"/>
              <a:t>em </a:t>
            </a:r>
            <a:r>
              <a:rPr lang="pt-BR" dirty="0" smtClean="0"/>
              <a:t>2017 </a:t>
            </a:r>
            <a:r>
              <a:rPr lang="pt-BR" dirty="0"/>
              <a:t>já possuem</a:t>
            </a:r>
            <a:r>
              <a:rPr lang="pt-BR" i="1" dirty="0"/>
              <a:t> </a:t>
            </a:r>
            <a:r>
              <a:rPr lang="pt-BR" i="1" dirty="0" err="1"/>
              <a:t>login</a:t>
            </a:r>
            <a:r>
              <a:rPr lang="pt-BR" i="1" dirty="0"/>
              <a:t> </a:t>
            </a:r>
            <a:r>
              <a:rPr lang="pt-BR" dirty="0"/>
              <a:t>e senha, que não serão alterados.</a:t>
            </a:r>
          </a:p>
          <a:p>
            <a:pPr algn="just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28494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3" t="17501" r="4294" b="51317"/>
          <a:stretch/>
        </p:blipFill>
        <p:spPr>
          <a:xfrm>
            <a:off x="2188193" y="1550703"/>
            <a:ext cx="7397242" cy="33050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93412" y="578448"/>
            <a:ext cx="80945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PLATAFORMAS DE ESTUDOS</a:t>
            </a:r>
            <a:endParaRPr lang="pt-BR" sz="44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717331" y="4866290"/>
            <a:ext cx="10636469" cy="1229711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pic>
        <p:nvPicPr>
          <p:cNvPr id="9" name="Imagem 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517" y="5118964"/>
            <a:ext cx="1650124" cy="7122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Resultado de imagem para geeki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066" y="5139658"/>
            <a:ext cx="2696692" cy="76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 descr="Resultado de imagem para tuneduc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493" y="5139658"/>
            <a:ext cx="2625900" cy="535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m 11" descr="Resultado de imagem para google for education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747" y="4960884"/>
            <a:ext cx="1918984" cy="1019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356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92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368135" y="266804"/>
            <a:ext cx="9628632" cy="102791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6000" b="1" dirty="0" smtClean="0">
                <a:solidFill>
                  <a:srgbClr val="002060"/>
                </a:solidFill>
              </a:rPr>
              <a:t>COMUNICAÇÃO</a:t>
            </a:r>
            <a:endParaRPr lang="pt-BR" sz="6000" b="1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endParaRPr lang="en-US" sz="6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just"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2629839" y="3567647"/>
          <a:ext cx="7666926" cy="3172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" name="Tabela 1"/>
          <p:cNvGraphicFramePr>
            <a:graphicFrameLocks noGrp="1"/>
          </p:cNvGraphicFramePr>
          <p:nvPr>
            <p:extLst/>
          </p:nvPr>
        </p:nvGraphicFramePr>
        <p:xfrm>
          <a:off x="3524898" y="1211589"/>
          <a:ext cx="5278268" cy="27076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2782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b="0" dirty="0" smtClean="0"/>
                        <a:t>agenda </a:t>
                      </a:r>
                      <a:endParaRPr lang="pt-BR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i="1" dirty="0" smtClean="0"/>
                        <a:t>e-mail</a:t>
                      </a:r>
                      <a:r>
                        <a:rPr lang="pt-BR" sz="1800" dirty="0" smtClean="0"/>
                        <a:t> -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800" dirty="0" smtClean="0"/>
                        <a:t>acréscimo do .</a:t>
                      </a:r>
                      <a:r>
                        <a:rPr lang="pt-BR" sz="1800" dirty="0" err="1" smtClean="0"/>
                        <a:t>br</a:t>
                      </a:r>
                      <a:r>
                        <a:rPr lang="pt-BR" sz="1800" dirty="0" smtClean="0"/>
                        <a:t> </a:t>
                      </a:r>
                      <a:br>
                        <a:rPr lang="pt-BR" sz="1800" dirty="0" smtClean="0"/>
                      </a:br>
                      <a:r>
                        <a:rPr lang="pt-BR" sz="1800" b="1" dirty="0" smtClean="0"/>
                        <a:t>Exemplo: </a:t>
                      </a:r>
                      <a:r>
                        <a:rPr lang="pt-BR" sz="1800" dirty="0" smtClean="0"/>
                        <a:t>secretaria@colegioeduardogomes.com</a:t>
                      </a:r>
                      <a:r>
                        <a:rPr lang="pt-BR" sz="3200" dirty="0" smtClean="0">
                          <a:solidFill>
                            <a:srgbClr val="FF0000"/>
                          </a:solidFill>
                        </a:rPr>
                        <a:t>.br</a:t>
                      </a:r>
                      <a:endParaRPr lang="pt-BR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contato telefônico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atendimento pré-agendado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comunicados / informativos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portal 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72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13196" y="1872060"/>
            <a:ext cx="10515600" cy="1325563"/>
          </a:xfrm>
        </p:spPr>
        <p:txBody>
          <a:bodyPr/>
          <a:lstStyle/>
          <a:p>
            <a:r>
              <a:rPr lang="pt-BR" dirty="0" smtClean="0">
                <a:latin typeface="+mn-lt"/>
              </a:rPr>
              <a:t>Uso seguro, responsável e consciente </a:t>
            </a:r>
            <a:endParaRPr lang="pt-BR" dirty="0"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REDES SOCIAIS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88" t="59243" r="3301"/>
          <a:stretch/>
        </p:blipFill>
        <p:spPr>
          <a:xfrm>
            <a:off x="3894859" y="3197623"/>
            <a:ext cx="4346666" cy="310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9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ORIENTAÇÃO NUTRICIONAL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888672"/>
            <a:ext cx="9628632" cy="4779819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/>
              <a:t>Campanha </a:t>
            </a:r>
            <a:r>
              <a:rPr lang="pt-BR" sz="2400" b="1" dirty="0" smtClean="0"/>
              <a:t>de alimentação saudável </a:t>
            </a:r>
            <a:r>
              <a:rPr lang="pt-BR" sz="2400" dirty="0" smtClean="0"/>
              <a:t>- </a:t>
            </a:r>
            <a:r>
              <a:rPr lang="pt-BR" sz="2400" dirty="0"/>
              <a:t>Frituras e refrigerantes somente às </a:t>
            </a:r>
            <a:r>
              <a:rPr lang="pt-BR" sz="2400" dirty="0" smtClean="0"/>
              <a:t>sextas-feiras</a:t>
            </a:r>
            <a:r>
              <a:rPr lang="pt-BR" sz="2400" dirty="0"/>
              <a:t>.</a:t>
            </a:r>
          </a:p>
          <a:p>
            <a:r>
              <a:rPr lang="pt-BR" sz="2400" b="1" dirty="0" smtClean="0"/>
              <a:t>Atendimento </a:t>
            </a:r>
            <a:r>
              <a:rPr lang="pt-BR" sz="2400" b="1" dirty="0"/>
              <a:t>individua</a:t>
            </a:r>
            <a:r>
              <a:rPr lang="pt-BR" sz="2400" dirty="0"/>
              <a:t>l aos alunos com distúrbios alimentares</a:t>
            </a:r>
            <a:r>
              <a:rPr lang="pt-BR" sz="2400" dirty="0" smtClean="0"/>
              <a:t>.</a:t>
            </a:r>
          </a:p>
          <a:p>
            <a:pPr lvl="0"/>
            <a:r>
              <a:rPr lang="pt-BR" sz="2400" dirty="0" smtClean="0"/>
              <a:t>Os cardápios </a:t>
            </a:r>
            <a:r>
              <a:rPr lang="pt-BR" sz="2400" dirty="0"/>
              <a:t>(cantina e restaurante) ficam disponíveis no </a:t>
            </a:r>
            <a:r>
              <a:rPr lang="pt-BR" sz="2400" i="1" dirty="0"/>
              <a:t>site</a:t>
            </a:r>
            <a:r>
              <a:rPr lang="pt-BR" sz="2400" dirty="0"/>
              <a:t> do Colégio, no início de cada mês</a:t>
            </a:r>
            <a:r>
              <a:rPr lang="pt-BR" sz="2400" dirty="0" smtClean="0"/>
              <a:t>.</a:t>
            </a:r>
          </a:p>
          <a:p>
            <a:pPr lvl="0"/>
            <a:endParaRPr lang="pt-BR" sz="2400" dirty="0" smtClean="0"/>
          </a:p>
          <a:p>
            <a:pPr marL="0" indent="0" algn="just">
              <a:buNone/>
            </a:pPr>
            <a:r>
              <a:rPr lang="pt-BR" sz="2400" dirty="0" smtClean="0"/>
              <a:t>Obs.: Havendo imprevisto</a:t>
            </a:r>
            <a:r>
              <a:rPr lang="pt-BR" sz="2400" dirty="0"/>
              <a:t>, o cardápio poderá ser alterado, o que costuma ser raro acontecer, mas, quando ocorrer, os pratos serão substituídos por outros equivalentes, sem qualquer prejuízo para os alunos e com a indicação/orientação da nutricionista.</a:t>
            </a:r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79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RESTAURANTE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028700" y="2078181"/>
            <a:ext cx="1045159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Restaurante (4226-3783 – Ivone ou Natasha) – </a:t>
            </a:r>
            <a:r>
              <a:rPr lang="pt-BR" sz="2400" i="1" dirty="0"/>
              <a:t>Site</a:t>
            </a:r>
            <a:r>
              <a:rPr lang="pt-BR" sz="2400" dirty="0"/>
              <a:t> </a:t>
            </a:r>
            <a:r>
              <a:rPr lang="pt-BR" sz="2400" dirty="0" smtClean="0"/>
              <a:t>www.restaurantegiragirassol.com.br</a:t>
            </a:r>
            <a:endParaRPr lang="pt-BR" sz="2400" dirty="0"/>
          </a:p>
          <a:p>
            <a:pPr lvl="0"/>
            <a:r>
              <a:rPr lang="pt-BR" sz="2400" dirty="0"/>
              <a:t>Pode-se comprar o almoço avulso ou para o mês todo. Nesse caso, com desconto.</a:t>
            </a:r>
          </a:p>
          <a:p>
            <a:pPr lvl="0"/>
            <a:r>
              <a:rPr lang="pt-BR" sz="2400" dirty="0"/>
              <a:t>Pode-se optar pelo cadastro biométrico e </a:t>
            </a:r>
            <a:r>
              <a:rPr lang="pt-BR" sz="2400" dirty="0" smtClean="0"/>
              <a:t>recarregar a conta sempre que necessário.</a:t>
            </a:r>
          </a:p>
          <a:p>
            <a:pPr lvl="0"/>
            <a:r>
              <a:rPr lang="pt-BR" sz="2400" dirty="0" smtClean="0"/>
              <a:t>Opções </a:t>
            </a:r>
            <a:r>
              <a:rPr lang="pt-BR" sz="2400" dirty="0"/>
              <a:t>de almoço: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,</a:t>
            </a:r>
            <a:r>
              <a:rPr lang="pt-BR" sz="2400" dirty="0" smtClean="0"/>
              <a:t> </a:t>
            </a:r>
            <a:r>
              <a:rPr lang="pt-BR" sz="2400" dirty="0"/>
              <a:t>com direito a suco e </a:t>
            </a:r>
            <a:r>
              <a:rPr lang="pt-BR" sz="2400" dirty="0" smtClean="0"/>
              <a:t>gelatina;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 </a:t>
            </a:r>
            <a:r>
              <a:rPr lang="pt-BR" sz="2400" dirty="0"/>
              <a:t>prato </a:t>
            </a:r>
            <a:r>
              <a:rPr lang="pt-BR" sz="2400" dirty="0" smtClean="0"/>
              <a:t>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crédito ou </a:t>
            </a:r>
            <a:r>
              <a:rPr lang="pt-BR" sz="2400" dirty="0"/>
              <a:t>débito, cheque ou dinheiro para o </a:t>
            </a:r>
            <a:r>
              <a:rPr lang="pt-BR" sz="2400" dirty="0" smtClean="0"/>
              <a:t>pagamento, que </a:t>
            </a:r>
            <a:r>
              <a:rPr lang="pt-BR" sz="2400" dirty="0"/>
              <a:t>deve ser realizado antecipadamente.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do saldo).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38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CANTINA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Cantina (95844-0617 – </a:t>
            </a:r>
            <a:r>
              <a:rPr lang="pt-BR" sz="2400" dirty="0" smtClean="0"/>
              <a:t>Graça ou Jane</a:t>
            </a:r>
            <a:r>
              <a:rPr lang="pt-BR" sz="2400" dirty="0"/>
              <a:t>) </a:t>
            </a:r>
            <a:r>
              <a:rPr lang="pt-BR" sz="2400" i="1" dirty="0"/>
              <a:t>– Site</a:t>
            </a:r>
            <a:r>
              <a:rPr lang="pt-BR" sz="2400" dirty="0"/>
              <a:t> </a:t>
            </a:r>
            <a:r>
              <a:rPr lang="pt-BR" sz="2400" dirty="0" smtClean="0"/>
              <a:t>www.cantinadoedu.com.br</a:t>
            </a:r>
            <a:endParaRPr lang="pt-BR" sz="2400" dirty="0"/>
          </a:p>
          <a:p>
            <a:pPr lvl="0"/>
            <a:r>
              <a:rPr lang="pt-BR" sz="2400" dirty="0" smtClean="0"/>
              <a:t>Pode-se comprar </a:t>
            </a:r>
            <a:r>
              <a:rPr lang="pt-BR" sz="2400" dirty="0"/>
              <a:t>o almoço avulso (vale-refeição) ou optar por comprar o cartão-refeição e </a:t>
            </a:r>
            <a:r>
              <a:rPr lang="pt-BR" sz="2400" dirty="0" smtClean="0"/>
              <a:t>recarregá-lo sempre que necessário.</a:t>
            </a:r>
            <a:endParaRPr lang="pt-BR" sz="2400" dirty="0"/>
          </a:p>
          <a:p>
            <a:pPr lvl="0"/>
            <a:r>
              <a:rPr lang="pt-BR" sz="2400" dirty="0"/>
              <a:t>Opções de almoço: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 (opção somente para as turmas do Integral e </a:t>
            </a:r>
            <a:r>
              <a:rPr lang="pt-BR" sz="2400" i="1" dirty="0" err="1" smtClean="0"/>
              <a:t>Semi</a:t>
            </a:r>
            <a:r>
              <a:rPr lang="pt-BR" sz="2400" i="1" dirty="0" smtClean="0"/>
              <a:t>),</a:t>
            </a:r>
            <a:r>
              <a:rPr lang="pt-BR" sz="2400" dirty="0" smtClean="0"/>
              <a:t> </a:t>
            </a:r>
            <a:r>
              <a:rPr lang="pt-BR" sz="2400" dirty="0"/>
              <a:t>com direito a suco, sobremesa ou </a:t>
            </a:r>
            <a:r>
              <a:rPr lang="pt-BR" sz="2400" dirty="0" smtClean="0"/>
              <a:t>fruta;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prato 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débito ou </a:t>
            </a:r>
            <a:r>
              <a:rPr lang="pt-BR" sz="2400" dirty="0"/>
              <a:t>crédito, cheque ou dinheiro para pagamento.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do saldo</a:t>
            </a:r>
            <a:r>
              <a:rPr lang="pt-BR" sz="2400" dirty="0" smtClean="0"/>
              <a:t>).</a:t>
            </a:r>
          </a:p>
          <a:p>
            <a:r>
              <a:rPr lang="pt-BR" sz="2400" dirty="0" smtClean="0"/>
              <a:t>Início das atividades </a:t>
            </a:r>
            <a:r>
              <a:rPr lang="pt-BR" sz="2400" dirty="0"/>
              <a:t>de atendimento ao público no </a:t>
            </a:r>
            <a:r>
              <a:rPr lang="pt-BR" sz="2400" dirty="0" smtClean="0"/>
              <a:t>primeiro </a:t>
            </a:r>
            <a:r>
              <a:rPr lang="pt-BR" sz="2400" dirty="0"/>
              <a:t>dia </a:t>
            </a:r>
            <a:r>
              <a:rPr lang="pt-BR" sz="2400" dirty="0" smtClean="0"/>
              <a:t>letivo.</a:t>
            </a:r>
          </a:p>
          <a:p>
            <a:r>
              <a:rPr lang="pt-BR" sz="2400" dirty="0" smtClean="0"/>
              <a:t>Não </a:t>
            </a:r>
            <a:r>
              <a:rPr lang="pt-BR" sz="2400" dirty="0"/>
              <a:t>funciona no mês de julho</a:t>
            </a:r>
            <a:r>
              <a:rPr lang="pt-BR" sz="2400" dirty="0" smtClean="0"/>
              <a:t>.</a:t>
            </a:r>
            <a:r>
              <a:rPr lang="pt-BR" sz="2400" dirty="0"/>
              <a:t> 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0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RESTAURANTE / CANTINA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1072342" y="1813344"/>
            <a:ext cx="9628632" cy="477981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 smtClean="0"/>
              <a:t>Em dias de modalidades esportivas, é possível contratar (avulso ou mensal), mediante o pagamento de uma taxa - serviço de acompanhamento no horário de almoço</a:t>
            </a:r>
            <a:r>
              <a:rPr lang="pt-BR" sz="2400" dirty="0"/>
              <a:t> </a:t>
            </a:r>
            <a:r>
              <a:rPr lang="pt-BR" sz="2400" dirty="0" smtClean="0"/>
              <a:t>(das 11h às 13h30min).</a:t>
            </a:r>
          </a:p>
          <a:p>
            <a:r>
              <a:rPr lang="pt-BR" sz="2400" dirty="0" smtClean="0"/>
              <a:t>Caso haja interesse, procurar a Recepção do Colégio.</a:t>
            </a:r>
          </a:p>
          <a:p>
            <a:r>
              <a:rPr lang="pt-BR" sz="2400" dirty="0"/>
              <a:t>Obs.: Integral e Semi-integral: é de </a:t>
            </a:r>
            <a:r>
              <a:rPr lang="pt-BR" sz="2400" b="1" u="sng" dirty="0"/>
              <a:t>responsabilidade da família</a:t>
            </a:r>
            <a:r>
              <a:rPr lang="pt-BR" sz="2400" u="sng" dirty="0"/>
              <a:t> </a:t>
            </a:r>
            <a:r>
              <a:rPr lang="pt-BR" sz="2400" dirty="0"/>
              <a:t>creditar os valores para o fornecimento das refeições.</a:t>
            </a:r>
          </a:p>
          <a:p>
            <a:endParaRPr lang="pt-BR" sz="2400" dirty="0"/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60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6864" y="918873"/>
            <a:ext cx="10515600" cy="1325563"/>
          </a:xfrm>
        </p:spPr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MEDICAMENTOS E RESTRIÇÕES ALIMENTARES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r>
              <a:rPr lang="pt-BR" sz="2400" b="1" dirty="0" smtClean="0"/>
              <a:t>Medicamentos: </a:t>
            </a:r>
            <a:r>
              <a:rPr lang="pt-BR" sz="2400" dirty="0" smtClean="0"/>
              <a:t>somente </a:t>
            </a:r>
            <a:r>
              <a:rPr lang="pt-BR" sz="2400" dirty="0"/>
              <a:t>com receita médica. </a:t>
            </a:r>
            <a:endParaRPr lang="pt-BR" sz="2400" dirty="0" smtClean="0"/>
          </a:p>
          <a:p>
            <a:pPr algn="just"/>
            <a:r>
              <a:rPr lang="pt-BR" sz="2400" b="1" i="1" dirty="0" smtClean="0"/>
              <a:t>Importante</a:t>
            </a:r>
            <a:r>
              <a:rPr lang="pt-BR" sz="2400" b="1" dirty="0"/>
              <a:t>: </a:t>
            </a:r>
            <a:r>
              <a:rPr lang="pt-BR" sz="2400" dirty="0"/>
              <a:t>Enviar o medicamento </a:t>
            </a:r>
            <a:r>
              <a:rPr lang="pt-BR" sz="2400" dirty="0" smtClean="0"/>
              <a:t>bem fechado (lacrado), com </a:t>
            </a:r>
            <a:r>
              <a:rPr lang="pt-BR" sz="2400" dirty="0"/>
              <a:t>as devidas anotações na </a:t>
            </a:r>
            <a:r>
              <a:rPr lang="pt-BR" sz="2400" dirty="0" smtClean="0"/>
              <a:t>agenda (horário e posologia), </a:t>
            </a:r>
            <a:r>
              <a:rPr lang="pt-BR" sz="2400" dirty="0"/>
              <a:t>para que possamos encaminhar à responsável (Cláudia – Dep. </a:t>
            </a:r>
            <a:r>
              <a:rPr lang="pt-BR" sz="2400" dirty="0" smtClean="0"/>
              <a:t>de Bem-estar).</a:t>
            </a:r>
          </a:p>
          <a:p>
            <a:pPr algn="just"/>
            <a:r>
              <a:rPr lang="pt-BR" sz="2400" dirty="0" smtClean="0"/>
              <a:t>A medicação pode ser entregue na Recepção do Colégio, que encaminhará ao Departamento de Bem-estar.</a:t>
            </a:r>
          </a:p>
          <a:p>
            <a:pPr algn="just"/>
            <a:r>
              <a:rPr lang="pt-BR" sz="2400" dirty="0" smtClean="0"/>
              <a:t>Restrições alimentares: informar alergias relacionadas à ingestão de determinados alimentos.</a:t>
            </a:r>
          </a:p>
          <a:p>
            <a:pPr algn="just"/>
            <a:endParaRPr lang="pt-BR" sz="2400" dirty="0"/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30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ANIVERSÁRIOS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1684" y="1446078"/>
            <a:ext cx="9628632" cy="5214496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altLang="pt-BR" sz="6200" dirty="0">
                <a:cs typeface="Arial" panose="020B0604020202020204" pitchFamily="34" charset="0"/>
              </a:rPr>
              <a:t>Bolo (cortado e embrulhado), refrigerante ou </a:t>
            </a:r>
            <a:r>
              <a:rPr lang="pt-BR" altLang="pt-BR" sz="6200" dirty="0" smtClean="0">
                <a:cs typeface="Arial" panose="020B0604020202020204" pitchFamily="34" charset="0"/>
              </a:rPr>
              <a:t>suco</a:t>
            </a:r>
          </a:p>
          <a:p>
            <a:r>
              <a:rPr lang="pt-BR" altLang="pt-BR" sz="6200" dirty="0">
                <a:cs typeface="Arial" panose="020B0604020202020204" pitchFamily="34" charset="0"/>
              </a:rPr>
              <a:t>Verificar se, na turma, há alunos diabéticos, alérgicos, com intolerâncias (glúten, lactose etc</a:t>
            </a:r>
            <a:r>
              <a:rPr lang="pt-BR" altLang="pt-BR" sz="6200" dirty="0" smtClean="0">
                <a:cs typeface="Arial" panose="020B0604020202020204" pitchFamily="34" charset="0"/>
              </a:rPr>
              <a:t>.) </a:t>
            </a:r>
            <a:r>
              <a:rPr lang="pt-BR" altLang="pt-BR" sz="3800" dirty="0">
                <a:solidFill>
                  <a:srgbClr val="FF0000"/>
                </a:solidFill>
                <a:cs typeface="Arial" panose="020B0604020202020204" pitchFamily="34" charset="0"/>
              </a:rPr>
              <a:t>e avisar a professora, com antecedência, que enviará bolo</a:t>
            </a:r>
          </a:p>
          <a:p>
            <a:r>
              <a:rPr lang="pt-BR" altLang="pt-BR" sz="6200" dirty="0" smtClean="0">
                <a:cs typeface="Arial" panose="020B0604020202020204" pitchFamily="34" charset="0"/>
              </a:rPr>
              <a:t>Enviar </a:t>
            </a:r>
            <a:r>
              <a:rPr lang="pt-BR" altLang="pt-BR" sz="6200" dirty="0">
                <a:cs typeface="Arial" panose="020B0604020202020204" pitchFamily="34" charset="0"/>
              </a:rPr>
              <a:t>descartáveis </a:t>
            </a:r>
          </a:p>
          <a:p>
            <a:r>
              <a:rPr lang="pt-BR" altLang="pt-BR" sz="6200" dirty="0" smtClean="0">
                <a:cs typeface="Arial" panose="020B0604020202020204" pitchFamily="34" charset="0"/>
              </a:rPr>
              <a:t>Não </a:t>
            </a:r>
            <a:r>
              <a:rPr lang="pt-BR" altLang="pt-BR" sz="6200" dirty="0">
                <a:cs typeface="Arial" panose="020B0604020202020204" pitchFamily="34" charset="0"/>
              </a:rPr>
              <a:t>trazer velas</a:t>
            </a:r>
          </a:p>
          <a:p>
            <a:r>
              <a:rPr lang="pt-BR" altLang="pt-BR" sz="6200" dirty="0" smtClean="0">
                <a:cs typeface="Arial" panose="020B0604020202020204" pitchFamily="34" charset="0"/>
              </a:rPr>
              <a:t>Convites </a:t>
            </a:r>
            <a:r>
              <a:rPr lang="pt-BR" altLang="pt-BR" sz="6200" dirty="0">
                <a:cs typeface="Arial" panose="020B0604020202020204" pitchFamily="34" charset="0"/>
              </a:rPr>
              <a:t>para festa particular – só serão entregues se enviados para TODOS os alunos da sala</a:t>
            </a:r>
          </a:p>
          <a:p>
            <a:r>
              <a:rPr lang="pt-BR" altLang="pt-BR" sz="6200" dirty="0" smtClean="0">
                <a:cs typeface="Arial" panose="020B0604020202020204" pitchFamily="34" charset="0"/>
              </a:rPr>
              <a:t>Para </a:t>
            </a:r>
            <a:r>
              <a:rPr lang="pt-BR" altLang="pt-BR" sz="6200" dirty="0">
                <a:cs typeface="Arial" panose="020B0604020202020204" pitchFamily="34" charset="0"/>
              </a:rPr>
              <a:t>festas realizadas no Colégio, não há necessidade do envio de convites.</a:t>
            </a:r>
          </a:p>
          <a:p>
            <a:r>
              <a:rPr lang="pt-BR" altLang="pt-BR" sz="6200" dirty="0" smtClean="0">
                <a:cs typeface="Arial" panose="020B0604020202020204" pitchFamily="34" charset="0"/>
              </a:rPr>
              <a:t>Não </a:t>
            </a:r>
            <a:r>
              <a:rPr lang="pt-BR" altLang="pt-BR" sz="6200" dirty="0">
                <a:cs typeface="Arial" panose="020B0604020202020204" pitchFamily="34" charset="0"/>
              </a:rPr>
              <a:t>enviar máquina fotográfica.</a:t>
            </a:r>
          </a:p>
          <a:p>
            <a:endParaRPr lang="en-US" sz="4000" dirty="0"/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77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53662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IDENTIFICAÇÃO DE MATERIAIS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5453" y="2873956"/>
            <a:ext cx="1137804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- É imprescindível a identificação </a:t>
            </a:r>
            <a:r>
              <a:rPr lang="pt-BR" sz="2400" dirty="0"/>
              <a:t>dos pertences dos alunos (uniforme, objetos de uso pessoal, apostilas, </a:t>
            </a:r>
            <a:r>
              <a:rPr lang="pt-BR" sz="2400" dirty="0" smtClean="0"/>
              <a:t>materiais </a:t>
            </a:r>
            <a:r>
              <a:rPr lang="pt-BR" sz="2400" dirty="0"/>
              <a:t>etc</a:t>
            </a:r>
            <a:r>
              <a:rPr lang="pt-BR" sz="2400" dirty="0" smtClean="0"/>
              <a:t>.).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 - Uniformes </a:t>
            </a:r>
            <a:r>
              <a:rPr lang="pt-BR" sz="2400" dirty="0"/>
              <a:t>ou objetos levados, por engano, devem ser devolvidos com urgência</a:t>
            </a:r>
            <a:r>
              <a:rPr lang="pt-BR" sz="2400" dirty="0" smtClean="0"/>
              <a:t>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- </a:t>
            </a:r>
            <a:r>
              <a:rPr lang="pt-BR" sz="2400" dirty="0"/>
              <a:t>O </a:t>
            </a:r>
            <a:r>
              <a:rPr lang="pt-BR" sz="2400" dirty="0" smtClean="0"/>
              <a:t>Colégio </a:t>
            </a:r>
            <a:r>
              <a:rPr lang="pt-BR" sz="2400" u="sng" dirty="0"/>
              <a:t>não</a:t>
            </a:r>
            <a:r>
              <a:rPr lang="pt-BR" sz="2400" dirty="0"/>
              <a:t> se responsabiliza por objetos que não fazem parte do material escolar (celular, </a:t>
            </a:r>
            <a:r>
              <a:rPr lang="pt-BR" sz="2400" dirty="0" smtClean="0"/>
              <a:t>equipamentos </a:t>
            </a:r>
            <a:r>
              <a:rPr lang="pt-BR" sz="2400" dirty="0"/>
              <a:t>eletrônicos, </a:t>
            </a:r>
            <a:r>
              <a:rPr lang="pt-BR" sz="2400" dirty="0" smtClean="0"/>
              <a:t>etc.).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057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ARMÁRIOS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09788" y="2084571"/>
            <a:ext cx="1137804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pt-BR" sz="2400" dirty="0" smtClean="0"/>
              <a:t>Locação </a:t>
            </a:r>
            <a:r>
              <a:rPr lang="pt-BR" sz="2400" dirty="0"/>
              <a:t>para alunos a partir </a:t>
            </a:r>
            <a:r>
              <a:rPr lang="pt-BR" sz="2400" dirty="0" smtClean="0"/>
              <a:t>do </a:t>
            </a:r>
            <a:r>
              <a:rPr lang="pt-BR" sz="2400" dirty="0"/>
              <a:t>3º ano do EF</a:t>
            </a:r>
            <a:r>
              <a:rPr lang="pt-BR" sz="2400" dirty="0" smtClean="0"/>
              <a:t>.</a:t>
            </a:r>
          </a:p>
          <a:p>
            <a:pPr marL="342900" indent="-342900">
              <a:buFontTx/>
              <a:buChar char="-"/>
            </a:pPr>
            <a:endParaRPr lang="pt-BR" sz="2400" dirty="0"/>
          </a:p>
          <a:p>
            <a:pPr marL="342900" indent="-342900">
              <a:buFontTx/>
              <a:buChar char="-"/>
            </a:pPr>
            <a:r>
              <a:rPr lang="pt-BR" sz="2400" dirty="0" smtClean="0"/>
              <a:t>Número limitado.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  <a:p>
            <a:pPr marL="342900" indent="-342900">
              <a:buFontTx/>
              <a:buChar char="-"/>
            </a:pPr>
            <a:r>
              <a:rPr lang="pt-BR" sz="2400" dirty="0" smtClean="0"/>
              <a:t>Solicitar </a:t>
            </a:r>
            <a:r>
              <a:rPr lang="pt-BR" sz="2400" dirty="0"/>
              <a:t>o contrato no </a:t>
            </a:r>
            <a:r>
              <a:rPr lang="pt-BR" sz="2400" dirty="0" smtClean="0"/>
              <a:t>Departamento </a:t>
            </a:r>
            <a:r>
              <a:rPr lang="pt-BR" sz="2400" dirty="0"/>
              <a:t>de Eventos ou na Recepção do Colégio (</a:t>
            </a:r>
            <a:r>
              <a:rPr lang="pt-BR" sz="2400" dirty="0" smtClean="0"/>
              <a:t>R$90,00 </a:t>
            </a:r>
            <a:r>
              <a:rPr lang="pt-BR" sz="2400" dirty="0"/>
              <a:t>a anuidade</a:t>
            </a:r>
            <a:r>
              <a:rPr lang="pt-BR" sz="2400" dirty="0" smtClean="0"/>
              <a:t>).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  <a:p>
            <a:r>
              <a:rPr lang="pt-BR" sz="2400" dirty="0" smtClean="0"/>
              <a:t>-   Não </a:t>
            </a:r>
            <a:r>
              <a:rPr lang="pt-BR" sz="2400" dirty="0"/>
              <a:t>é permitido o acesso ao armário durante as aulas</a:t>
            </a:r>
            <a:r>
              <a:rPr lang="pt-BR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612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286895" y="1943100"/>
            <a:ext cx="3714605" cy="467590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HORÁRIOS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513" y="2046295"/>
            <a:ext cx="8250382" cy="47798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sz="3500" b="1" dirty="0"/>
              <a:t>Atenção aos horários de entrada e saída</a:t>
            </a:r>
            <a:endParaRPr lang="en-US" sz="3500" dirty="0"/>
          </a:p>
          <a:p>
            <a:pPr algn="ctr">
              <a:buFontTx/>
              <a:buChar char="•"/>
            </a:pPr>
            <a:r>
              <a:rPr lang="pt-BR" sz="2400" b="1" dirty="0">
                <a:solidFill>
                  <a:srgbClr val="002060"/>
                </a:solidFill>
              </a:rPr>
              <a:t>ENSINO </a:t>
            </a:r>
            <a:r>
              <a:rPr lang="pt-BR" sz="2400" b="1">
                <a:solidFill>
                  <a:srgbClr val="002060"/>
                </a:solidFill>
              </a:rPr>
              <a:t>FUNDAMENTAL </a:t>
            </a:r>
            <a:r>
              <a:rPr lang="pt-BR" sz="2400" b="1" smtClean="0">
                <a:solidFill>
                  <a:srgbClr val="002060"/>
                </a:solidFill>
              </a:rPr>
              <a:t> (</a:t>
            </a:r>
            <a:r>
              <a:rPr lang="pt-BR" sz="2400" b="1" dirty="0">
                <a:solidFill>
                  <a:srgbClr val="002060"/>
                </a:solidFill>
              </a:rPr>
              <a:t>1</a:t>
            </a:r>
            <a:r>
              <a:rPr lang="pt-BR" sz="2400" b="1" smtClean="0">
                <a:solidFill>
                  <a:srgbClr val="002060"/>
                </a:solidFill>
              </a:rPr>
              <a:t>º ao </a:t>
            </a:r>
            <a:r>
              <a:rPr lang="pt-BR" sz="2400" b="1" dirty="0">
                <a:solidFill>
                  <a:srgbClr val="002060"/>
                </a:solidFill>
              </a:rPr>
              <a:t>5</a:t>
            </a:r>
            <a:r>
              <a:rPr lang="pt-BR" sz="2400" b="1" smtClean="0">
                <a:solidFill>
                  <a:srgbClr val="002060"/>
                </a:solidFill>
              </a:rPr>
              <a:t>º </a:t>
            </a:r>
            <a:r>
              <a:rPr lang="pt-BR" sz="2400" b="1" dirty="0">
                <a:solidFill>
                  <a:srgbClr val="002060"/>
                </a:solidFill>
              </a:rPr>
              <a:t>ano)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pt-BR" sz="1900" dirty="0" smtClean="0"/>
              <a:t>Respeitar </a:t>
            </a:r>
            <a:r>
              <a:rPr lang="pt-BR" sz="1900" dirty="0"/>
              <a:t>o horário de saída – </a:t>
            </a:r>
            <a:r>
              <a:rPr lang="pt-BR" sz="1900" dirty="0" smtClean="0"/>
              <a:t>A tolerância para buscar seu filho será de </a:t>
            </a:r>
            <a:r>
              <a:rPr lang="pt-BR" sz="1900" dirty="0"/>
              <a:t>30min</a:t>
            </a:r>
            <a:r>
              <a:rPr lang="pt-BR" sz="1900" dirty="0" smtClean="0"/>
              <a:t>.</a:t>
            </a:r>
            <a:endParaRPr lang="en-US" sz="1900" dirty="0"/>
          </a:p>
          <a:p>
            <a:pPr algn="ctr"/>
            <a:r>
              <a:rPr lang="pt-BR" sz="1900" dirty="0"/>
              <a:t>Atividades extracurriculares – os alunos não poderão ficar “ociosos” </a:t>
            </a:r>
            <a:r>
              <a:rPr lang="pt-BR" sz="1900" dirty="0" smtClean="0"/>
              <a:t>nas </a:t>
            </a:r>
            <a:r>
              <a:rPr lang="pt-BR" sz="1900" dirty="0"/>
              <a:t>dependências do </a:t>
            </a:r>
            <a:r>
              <a:rPr lang="pt-BR" sz="1900" dirty="0" smtClean="0"/>
              <a:t>Colégio</a:t>
            </a:r>
            <a:r>
              <a:rPr lang="en-US" sz="1900" dirty="0"/>
              <a:t>.</a:t>
            </a:r>
          </a:p>
          <a:p>
            <a:pPr algn="ctr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890526"/>
              </p:ext>
            </p:extLst>
          </p:nvPr>
        </p:nvGraphicFramePr>
        <p:xfrm>
          <a:off x="891976" y="3321252"/>
          <a:ext cx="6349424" cy="1919603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174712"/>
                <a:gridCol w="3174712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MANHÃ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7h20 às 12h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36368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TARDE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13h10min às 17h50min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64346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SEMI-INTEGRAL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7h20 às 15h30min </a:t>
                      </a:r>
                    </a:p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 9h30min às 17h50min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42617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INTEGRAL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7h20 às 17h50min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8512824" y="2013962"/>
            <a:ext cx="313574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rgbClr val="FF0000"/>
                </a:solidFill>
              </a:rPr>
              <a:t>ATENÇÃO:</a:t>
            </a:r>
          </a:p>
          <a:p>
            <a:pPr algn="ctr"/>
            <a:endParaRPr lang="pt-BR" b="1" u="sng" dirty="0" smtClean="0">
              <a:solidFill>
                <a:srgbClr val="FF0000"/>
              </a:solidFill>
            </a:endParaRPr>
          </a:p>
          <a:p>
            <a:pPr algn="just"/>
            <a:endParaRPr lang="pt-BR" b="1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 smtClean="0">
                <a:solidFill>
                  <a:srgbClr val="FF0000"/>
                </a:solidFill>
              </a:rPr>
              <a:t>A </a:t>
            </a:r>
            <a:r>
              <a:rPr lang="pt-BR" sz="1600" b="1" dirty="0">
                <a:solidFill>
                  <a:srgbClr val="FF0000"/>
                </a:solidFill>
              </a:rPr>
              <a:t>LIBERAÇÃO DO ALUNO SERÁ FEITA APÓS 10 MINUTOS DO HORÁRIO DE SAÍDA, PARA QUE POSSAMOS ORGANIZAR </a:t>
            </a:r>
            <a:r>
              <a:rPr lang="pt-BR" sz="1600" b="1" dirty="0" smtClean="0">
                <a:solidFill>
                  <a:srgbClr val="FF0000"/>
                </a:solidFill>
              </a:rPr>
              <a:t>SEU DESLOCAMENTO </a:t>
            </a:r>
            <a:r>
              <a:rPr lang="pt-BR" sz="1600" b="1" dirty="0">
                <a:solidFill>
                  <a:srgbClr val="FF0000"/>
                </a:solidFill>
              </a:rPr>
              <a:t>ATÉ O PÁTIO</a:t>
            </a:r>
            <a:r>
              <a:rPr lang="pt-BR" sz="1600" b="1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1600" b="1" dirty="0" smtClean="0">
              <a:solidFill>
                <a:srgbClr val="FF0000"/>
              </a:solidFill>
            </a:endParaRPr>
          </a:p>
          <a:p>
            <a:pPr algn="just"/>
            <a:endParaRPr lang="pt-BR" sz="1600" b="1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>
                <a:solidFill>
                  <a:srgbClr val="FF0000"/>
                </a:solidFill>
              </a:rPr>
              <a:t>NOS DIAS DE ATIVIDADE ESPORTIVA, OS PAIS DEVEM BUSCAR SEUS FILHOS APÓS 15 MINUTOS DO HORÁRIO DE </a:t>
            </a:r>
            <a:r>
              <a:rPr lang="pt-BR" sz="1600" b="1" dirty="0" smtClean="0">
                <a:solidFill>
                  <a:srgbClr val="FF0000"/>
                </a:solidFill>
              </a:rPr>
              <a:t>SAÍDA </a:t>
            </a:r>
            <a:r>
              <a:rPr lang="pt-BR" sz="1600" b="1" dirty="0">
                <a:solidFill>
                  <a:srgbClr val="FF0000"/>
                </a:solidFill>
              </a:rPr>
              <a:t>(TEMPO DE TROCA </a:t>
            </a:r>
            <a:r>
              <a:rPr lang="pt-BR" sz="1600" b="1" dirty="0" smtClean="0">
                <a:solidFill>
                  <a:srgbClr val="FF0000"/>
                </a:solidFill>
              </a:rPr>
              <a:t>DE ROUPA </a:t>
            </a:r>
            <a:r>
              <a:rPr lang="pt-BR" sz="1600" b="1" dirty="0">
                <a:solidFill>
                  <a:srgbClr val="FF0000"/>
                </a:solidFill>
              </a:rPr>
              <a:t>– QUANDO HOUVER – </a:t>
            </a:r>
            <a:r>
              <a:rPr lang="pt-BR" sz="1600" b="1" dirty="0" smtClean="0">
                <a:solidFill>
                  <a:srgbClr val="FF0000"/>
                </a:solidFill>
              </a:rPr>
              <a:t>E            DESLOCAMENTO </a:t>
            </a:r>
            <a:r>
              <a:rPr lang="pt-BR" sz="1600" b="1" dirty="0">
                <a:solidFill>
                  <a:srgbClr val="FF0000"/>
                </a:solidFill>
              </a:rPr>
              <a:t>ATÉ O PÁTIO).</a:t>
            </a: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731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CRACHÁS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441758" y="1911610"/>
            <a:ext cx="11237623" cy="4779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Educação Infantil ao 5º ano do EF </a:t>
            </a:r>
            <a:r>
              <a:rPr lang="pt-BR" dirty="0" smtClean="0"/>
              <a:t>– Entrega em 27/01/2018 e durante a semana de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6º ao 9º ano do EF e EM </a:t>
            </a:r>
            <a:r>
              <a:rPr lang="pt-BR" dirty="0" smtClean="0"/>
              <a:t>– Entrega na semana do dia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b="1" dirty="0" smtClean="0">
                <a:solidFill>
                  <a:srgbClr val="002060"/>
                </a:solidFill>
              </a:rPr>
              <a:t>O uso do crachá de identificação é obrigatório para entrar no Colégio e sair de </a:t>
            </a:r>
            <a:r>
              <a:rPr lang="pt-BR" b="1" smtClean="0">
                <a:solidFill>
                  <a:srgbClr val="002060"/>
                </a:solidFill>
              </a:rPr>
              <a:t>suas dependências.</a:t>
            </a:r>
            <a:endParaRPr lang="en-US" b="1" dirty="0" smtClean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4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SAÍDA ANTECIPADA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07423" y="2389910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sz="2000" dirty="0"/>
              <a:t>Quando seu(sua) filho(a) precisar sair antes do final das aulas, ou quando outra pessoa vier </a:t>
            </a:r>
            <a:r>
              <a:rPr lang="pt-BR" sz="2000" dirty="0" smtClean="0"/>
              <a:t>buscá-lo(a</a:t>
            </a:r>
            <a:r>
              <a:rPr lang="pt-BR" sz="2000" dirty="0"/>
              <a:t>), diferente daquela que costuma vir, favor enviar autorização, por escrito, assinada pelo responsável e entregue no início do período à inspetora do </a:t>
            </a:r>
            <a:r>
              <a:rPr lang="pt-BR" sz="2000" dirty="0" smtClean="0"/>
              <a:t>andar, </a:t>
            </a:r>
            <a:r>
              <a:rPr lang="pt-BR" sz="2000" dirty="0"/>
              <a:t>ou enviar um </a:t>
            </a:r>
            <a:r>
              <a:rPr lang="pt-BR" sz="2000" i="1" dirty="0"/>
              <a:t>e-mail</a:t>
            </a:r>
            <a:r>
              <a:rPr lang="pt-BR" sz="2000" dirty="0"/>
              <a:t> para</a:t>
            </a:r>
            <a:r>
              <a:rPr lang="pt-BR" sz="2000" dirty="0" smtClean="0"/>
              <a:t>:</a:t>
            </a:r>
            <a:endParaRPr lang="en-US" sz="1800" dirty="0"/>
          </a:p>
          <a:p>
            <a:pPr marL="0" indent="0" algn="ctr">
              <a:buNone/>
            </a:pPr>
            <a:r>
              <a:rPr lang="pt-BR" sz="1800" u="sng" dirty="0" smtClean="0">
                <a:solidFill>
                  <a:srgbClr val="0070C0"/>
                </a:solidFill>
                <a:hlinkClick r:id="rId7"/>
              </a:rPr>
              <a:t>atendimento@colegioeduardogomes.com</a:t>
            </a:r>
            <a:r>
              <a:rPr lang="pt-BR" sz="1800" u="sng" dirty="0" smtClean="0">
                <a:solidFill>
                  <a:srgbClr val="0070C0"/>
                </a:solidFill>
              </a:rPr>
              <a:t>.br</a:t>
            </a:r>
            <a:r>
              <a:rPr lang="pt-BR" sz="1800" dirty="0" smtClean="0">
                <a:solidFill>
                  <a:srgbClr val="0070C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pt-BR" sz="1800" u="sng" dirty="0" smtClean="0">
                <a:solidFill>
                  <a:srgbClr val="0070C0"/>
                </a:solidFill>
                <a:hlinkClick r:id="rId8"/>
              </a:rPr>
              <a:t>orientacao1@colegioeduardogomes.com</a:t>
            </a:r>
            <a:r>
              <a:rPr lang="pt-BR" sz="1800" u="sng" dirty="0" smtClean="0">
                <a:solidFill>
                  <a:srgbClr val="0070C0"/>
                </a:solidFill>
              </a:rPr>
              <a:t>.br</a:t>
            </a:r>
            <a:endParaRPr lang="pt-BR" sz="1800" u="sng" dirty="0">
              <a:solidFill>
                <a:srgbClr val="0070C0"/>
              </a:solidFill>
            </a:endParaRPr>
          </a:p>
          <a:p>
            <a:pPr algn="ctr"/>
            <a:endParaRPr lang="en-US" sz="1800" dirty="0">
              <a:solidFill>
                <a:srgbClr val="FF0000"/>
              </a:solidFill>
            </a:endParaRPr>
          </a:p>
          <a:p>
            <a:pPr algn="ctr"/>
            <a:r>
              <a:rPr lang="pt-BR" sz="2400" dirty="0">
                <a:solidFill>
                  <a:srgbClr val="FF0000"/>
                </a:solidFill>
              </a:rPr>
              <a:t>Obs.: O aluno só </a:t>
            </a:r>
            <a:r>
              <a:rPr lang="pt-BR" sz="2400" dirty="0" smtClean="0">
                <a:solidFill>
                  <a:srgbClr val="FF0000"/>
                </a:solidFill>
              </a:rPr>
              <a:t>poderá </a:t>
            </a:r>
            <a:r>
              <a:rPr lang="pt-BR" sz="2400" dirty="0">
                <a:solidFill>
                  <a:srgbClr val="FF0000"/>
                </a:solidFill>
              </a:rPr>
              <a:t>ser dispensado nos horários de </a:t>
            </a:r>
            <a:r>
              <a:rPr lang="pt-BR" sz="2400" dirty="0" smtClean="0">
                <a:solidFill>
                  <a:srgbClr val="FF0000"/>
                </a:solidFill>
              </a:rPr>
              <a:t>trocas </a:t>
            </a:r>
            <a:r>
              <a:rPr lang="pt-BR" sz="2400" dirty="0">
                <a:solidFill>
                  <a:srgbClr val="FF0000"/>
                </a:solidFill>
              </a:rPr>
              <a:t>de aula</a:t>
            </a:r>
            <a:r>
              <a:rPr lang="pt-BR" sz="2400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Na solicitação por escrito, anotar o horário de retirada do aluno, respeitando o horário de troca de aula.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Deixar o filho ciente da saída antecipada.</a:t>
            </a:r>
            <a:endParaRPr lang="pt-B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65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ATRASOS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altLang="pt-BR" sz="2400" dirty="0"/>
              <a:t>A partir do quarto atraso, o aluno receberá um comunicado por escrito. A partir do sétimo atraso, o aluno perderá a primeira aula.</a:t>
            </a:r>
          </a:p>
          <a:p>
            <a:pPr algn="just"/>
            <a:endParaRPr lang="en-US" altLang="pt-BR" sz="2400" dirty="0"/>
          </a:p>
          <a:p>
            <a:pPr algn="just"/>
            <a:r>
              <a:rPr lang="pt-BR" altLang="pt-BR" sz="2400" dirty="0"/>
              <a:t>Se houver justificativa médica documentada, o atraso não será computado. O responsável deverá dirigir-se à Recepção do Colégio.</a:t>
            </a:r>
          </a:p>
          <a:p>
            <a:pPr algn="just"/>
            <a:endParaRPr lang="pt-BR" altLang="pt-BR" sz="2400" dirty="0"/>
          </a:p>
          <a:p>
            <a:pPr algn="just"/>
            <a:r>
              <a:rPr lang="pt-BR" altLang="pt-BR" sz="2400" dirty="0"/>
              <a:t> </a:t>
            </a:r>
            <a:r>
              <a:rPr lang="pt-BR" altLang="pt-BR" sz="2400" dirty="0" smtClean="0"/>
              <a:t>Caso </a:t>
            </a:r>
            <a:r>
              <a:rPr lang="pt-BR" altLang="pt-BR" sz="2400" dirty="0"/>
              <a:t>o </a:t>
            </a:r>
            <a:r>
              <a:rPr lang="pt-BR" altLang="pt-BR" sz="2400" dirty="0" smtClean="0"/>
              <a:t>aluno se atrase </a:t>
            </a:r>
            <a:r>
              <a:rPr lang="pt-BR" altLang="pt-BR" sz="2400" dirty="0"/>
              <a:t>após o intervalo, ficará impedido de assistir à aula subsequente,</a:t>
            </a:r>
            <a:r>
              <a:rPr lang="en-US" altLang="pt-BR" sz="2400" dirty="0"/>
              <a:t> e </a:t>
            </a:r>
            <a:r>
              <a:rPr lang="en-US" altLang="pt-BR" sz="2400" dirty="0" err="1"/>
              <a:t>será</a:t>
            </a:r>
            <a:r>
              <a:rPr lang="en-US" altLang="pt-BR" sz="2400" dirty="0"/>
              <a:t> </a:t>
            </a:r>
            <a:r>
              <a:rPr lang="en-US" altLang="pt-BR" sz="2400" dirty="0" err="1"/>
              <a:t>encaminhado</a:t>
            </a:r>
            <a:r>
              <a:rPr lang="en-US" altLang="pt-BR" sz="2400" dirty="0"/>
              <a:t> à </a:t>
            </a:r>
            <a:r>
              <a:rPr lang="en-US" altLang="pt-BR" sz="2400" dirty="0" err="1"/>
              <a:t>Orientação</a:t>
            </a:r>
            <a:r>
              <a:rPr lang="en-US" altLang="pt-BR" sz="2400" dirty="0"/>
              <a:t> </a:t>
            </a:r>
            <a:r>
              <a:rPr lang="en-US" altLang="pt-BR" sz="2400" dirty="0" err="1"/>
              <a:t>Educacional</a:t>
            </a:r>
            <a:r>
              <a:rPr lang="en-US" altLang="pt-B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75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Agilidade no embarque e desembarque dos alunos. Deixem as malas, no carro, em local </a:t>
            </a:r>
            <a:r>
              <a:rPr lang="pt-BR" sz="2400" dirty="0" smtClean="0"/>
              <a:t>de fácil </a:t>
            </a:r>
            <a:r>
              <a:rPr lang="pt-BR" sz="2400" dirty="0"/>
              <a:t>acesso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Não </a:t>
            </a:r>
            <a:r>
              <a:rPr lang="pt-BR" sz="2400" dirty="0"/>
              <a:t>estacionar na vaga para deficientes. Ela deverá ser utilizada apenas para embarque e desembarque de deficientes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Estacionem sempre em fila única, pois, em fila dupla, o motorista prejudica o trânsito e põe em risco a segurança dos alunos. Constatou-se que o primeiro motorista que para em fila dupla induz os demais à prática da mesma irregularidade.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Respeitar a fila, organizada por ordem de chegada, pois todos têm as mesmas necessidades. “Furar” fila é falta de educação! Temos presenciado comportamentos inadequados, que geram discussões e só atrapalham a educação das crianças.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2630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54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Na saída, se seus filhos não estiverem no local, circulem e retornem, pois é </a:t>
            </a:r>
            <a:r>
              <a:rPr lang="pt-BR" sz="2400" u="sng" dirty="0" smtClean="0"/>
              <a:t>expressamente proibido </a:t>
            </a:r>
            <a:r>
              <a:rPr lang="pt-BR" sz="2400" dirty="0" smtClean="0"/>
              <a:t>estacionar na baia. Os alunos demoram, em média, dez minutos para sair, ao término das aulas e/ou atividades esportivas, após o sinal. Durante esse tempo, não adianta solicitar que o aluno seja chamado; é mais interessante programar-se para chegar ao Colégio no horário adequado à saída do aluno.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Importante: o acesso à fila da baia é feito pela Rua São Francisco, conforme determinação do Departamento de Trânsito de São Caetano do Sul.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Os funcionários são responsáveis pelo bom andamento e organização da baia e merecem todo o respeito dos usuários.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u="sng" dirty="0" smtClean="0">
                <a:solidFill>
                  <a:schemeClr val="accent5">
                    <a:lumMod val="50000"/>
                  </a:schemeClr>
                </a:solidFill>
              </a:rPr>
              <a:t>CONTAMOS COM A COMPREENSÃO DE TODOS.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u="sng" dirty="0" smtClean="0">
                <a:solidFill>
                  <a:schemeClr val="accent5">
                    <a:lumMod val="50000"/>
                  </a:schemeClr>
                </a:solidFill>
              </a:rPr>
              <a:t>EDUQUE PELO EXEMPLO!</a:t>
            </a:r>
            <a:endParaRPr lang="en-US" sz="2400" u="sng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45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42408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ESTACIONAMENTO PARA PAIS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Convênios: 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400" dirty="0" smtClean="0"/>
          </a:p>
          <a:p>
            <a:pPr marL="914400" lvl="1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 smtClean="0"/>
              <a:t>Estacionamento </a:t>
            </a:r>
            <a:r>
              <a:rPr lang="pt-BR" i="1" dirty="0" err="1"/>
              <a:t>Playball</a:t>
            </a:r>
            <a:r>
              <a:rPr lang="pt-BR" dirty="0"/>
              <a:t> – Rua Conceição, 100 </a:t>
            </a:r>
          </a:p>
          <a:p>
            <a:pPr>
              <a:spcBef>
                <a:spcPts val="0"/>
              </a:spcBef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convênio </a:t>
            </a:r>
            <a:r>
              <a:rPr lang="pt-BR" sz="2400" dirty="0" smtClean="0"/>
              <a:t>será válido </a:t>
            </a:r>
            <a:r>
              <a:rPr lang="pt-BR" sz="2400" dirty="0"/>
              <a:t>durante o seguinte período: 2ª a 6ª, das 7h às </a:t>
            </a:r>
            <a:r>
              <a:rPr lang="pt-BR" sz="2400" dirty="0" smtClean="0"/>
              <a:t>19h.</a:t>
            </a:r>
            <a:endParaRPr lang="pt-BR" sz="2400" dirty="0"/>
          </a:p>
          <a:p>
            <a:pPr>
              <a:spcBef>
                <a:spcPts val="0"/>
              </a:spcBef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</a:t>
            </a:r>
            <a:r>
              <a:rPr lang="pt-BR" sz="2400" dirty="0" smtClean="0"/>
              <a:t>Colégio </a:t>
            </a:r>
            <a:r>
              <a:rPr lang="pt-BR" sz="2400" dirty="0"/>
              <a:t>disponibiliza </a:t>
            </a:r>
            <a:r>
              <a:rPr lang="pt-BR" sz="2400" dirty="0" smtClean="0"/>
              <a:t>vagas, </a:t>
            </a:r>
            <a:r>
              <a:rPr lang="pt-BR" sz="2400" dirty="0"/>
              <a:t>durante o </a:t>
            </a:r>
            <a:r>
              <a:rPr lang="pt-BR" sz="2400" dirty="0" smtClean="0"/>
              <a:t>período, </a:t>
            </a:r>
            <a:r>
              <a:rPr lang="pt-BR" sz="2400" dirty="0"/>
              <a:t>de </a:t>
            </a:r>
            <a:r>
              <a:rPr lang="pt-BR" sz="2400" dirty="0" smtClean="0"/>
              <a:t>até </a:t>
            </a:r>
            <a:r>
              <a:rPr lang="pt-BR" sz="2400" dirty="0"/>
              <a:t>1 hora, sem custo.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9796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TENÇÃO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altLang="pt-BR" sz="2400" dirty="0">
                <a:cs typeface="Arial" panose="020B0604020202020204" pitchFamily="34" charset="0"/>
              </a:rPr>
              <a:t>Pais de alunos novos – Educação Infantil e Ensino Fundamental (até o 5º ano) - por medida de segurança, nas primeiras semanas de aula, é obrigatório apresentar o cartão de identificação, no momento da saída de seu filho do Colégio</a:t>
            </a:r>
            <a:r>
              <a:rPr lang="pt-BR" altLang="pt-BR" sz="2400" dirty="0" smtClean="0"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pt-BR" altLang="pt-BR" sz="2400" dirty="0">
              <a:cs typeface="Arial" panose="020B0604020202020204" pitchFamily="34" charset="0"/>
            </a:endParaRPr>
          </a:p>
          <a:p>
            <a:pPr algn="just"/>
            <a:r>
              <a:rPr lang="pt-BR" altLang="pt-BR" sz="2400" dirty="0"/>
              <a:t>Materiais do aluno - </a:t>
            </a:r>
            <a:r>
              <a:rPr lang="pt-BR" sz="2400" dirty="0"/>
              <a:t>trazer no 1º dia de aula</a:t>
            </a:r>
          </a:p>
        </p:txBody>
      </p:sp>
    </p:spTree>
    <p:extLst>
      <p:ext uri="{BB962C8B-B14F-4D97-AF65-F5344CB8AC3E}">
        <p14:creationId xmlns:p14="http://schemas.microsoft.com/office/powerpoint/2010/main" val="390868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3192" y="114842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MANUAL PARA PAIS E ALUNOS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Disponível </a:t>
            </a:r>
            <a:r>
              <a:rPr lang="pt-BR" sz="3600" dirty="0"/>
              <a:t>no </a:t>
            </a:r>
            <a:r>
              <a:rPr lang="pt-BR" sz="3600" i="1" dirty="0"/>
              <a:t>site </a:t>
            </a:r>
            <a:endParaRPr lang="pt-BR" sz="3600" i="1" dirty="0" smtClean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u="sng" dirty="0" smtClean="0">
                <a:hlinkClick r:id="rId6"/>
              </a:rPr>
              <a:t>www.colegioeduardogomes.com.br</a:t>
            </a:r>
            <a:endParaRPr lang="pt-BR" sz="3600" u="sng" dirty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no </a:t>
            </a:r>
            <a:r>
              <a:rPr lang="pt-BR" sz="3600" dirty="0"/>
              <a:t>menu </a:t>
            </a:r>
            <a:r>
              <a:rPr lang="pt-BR" sz="3600" dirty="0" smtClean="0"/>
              <a:t>Informativos</a:t>
            </a:r>
            <a:r>
              <a:rPr lang="pt-BR" sz="3600" dirty="0"/>
              <a:t>/ Manual para pais e alunos.</a:t>
            </a:r>
            <a:endParaRPr lang="en-US" sz="36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19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2195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ALIANÇA ESCOLA/FAMÍLIA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1348684"/>
            <a:ext cx="10222576" cy="5384626"/>
          </a:xfrm>
        </p:spPr>
        <p:txBody>
          <a:bodyPr>
            <a:normAutofit fontScale="32500" lnSpcReduction="20000"/>
          </a:bodyPr>
          <a:lstStyle/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5500" b="1" u="sng" dirty="0" smtClean="0"/>
              <a:t>AÇÕES PROMOVIDAS EM 2017</a:t>
            </a:r>
          </a:p>
          <a:p>
            <a:pPr algn="just">
              <a:spcBef>
                <a:spcPts val="0"/>
              </a:spcBef>
              <a:defRPr/>
            </a:pPr>
            <a:endParaRPr lang="en-US" sz="44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6200" dirty="0" err="1"/>
              <a:t>Dia</a:t>
            </a:r>
            <a:r>
              <a:rPr lang="en-US" sz="6200" dirty="0"/>
              <a:t> da </a:t>
            </a:r>
            <a:r>
              <a:rPr lang="en-US" sz="6200" dirty="0" err="1"/>
              <a:t>Família</a:t>
            </a:r>
            <a:r>
              <a:rPr lang="en-US" sz="6200" dirty="0"/>
              <a:t> - Corrida e </a:t>
            </a:r>
            <a:r>
              <a:rPr lang="en-US" sz="6200" dirty="0" err="1" smtClean="0"/>
              <a:t>caminhada</a:t>
            </a:r>
            <a:endParaRPr lang="en-US" sz="6200" dirty="0" smtClean="0"/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4400" dirty="0"/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6200" dirty="0" err="1" smtClean="0"/>
              <a:t>Ciclo</a:t>
            </a:r>
            <a:r>
              <a:rPr lang="en-US" sz="6200" dirty="0" smtClean="0"/>
              <a:t> de Palestras – para </a:t>
            </a:r>
            <a:r>
              <a:rPr lang="en-US" sz="6200" dirty="0" err="1" smtClean="0"/>
              <a:t>pais</a:t>
            </a:r>
            <a:r>
              <a:rPr lang="en-US" sz="6200" dirty="0" smtClean="0"/>
              <a:t> – (</a:t>
            </a:r>
            <a:r>
              <a:rPr lang="en-US" sz="6200" dirty="0" err="1" smtClean="0"/>
              <a:t>Educação</a:t>
            </a:r>
            <a:r>
              <a:rPr lang="en-US" sz="6200" dirty="0" smtClean="0"/>
              <a:t> </a:t>
            </a:r>
            <a:r>
              <a:rPr lang="en-US" sz="6200" dirty="0" err="1" smtClean="0"/>
              <a:t>Infantil</a:t>
            </a:r>
            <a:r>
              <a:rPr lang="en-US" sz="6200" dirty="0" smtClean="0"/>
              <a:t>, </a:t>
            </a:r>
            <a:r>
              <a:rPr lang="en-US" sz="6200" dirty="0" err="1" smtClean="0"/>
              <a:t>Ensino</a:t>
            </a:r>
            <a:r>
              <a:rPr lang="en-US" sz="6200" dirty="0" smtClean="0"/>
              <a:t> Fundamental -1º </a:t>
            </a:r>
            <a:r>
              <a:rPr lang="en-US" sz="6200" dirty="0" err="1" smtClean="0"/>
              <a:t>ao</a:t>
            </a:r>
            <a:r>
              <a:rPr lang="en-US" sz="6200" dirty="0" smtClean="0"/>
              <a:t> 9º </a:t>
            </a:r>
            <a:r>
              <a:rPr lang="en-US" sz="6200" dirty="0" err="1" smtClean="0"/>
              <a:t>ano</a:t>
            </a:r>
            <a:r>
              <a:rPr lang="en-US" sz="6200" dirty="0" smtClean="0"/>
              <a:t> e </a:t>
            </a:r>
            <a:r>
              <a:rPr lang="en-US" sz="6200" dirty="0" err="1" smtClean="0"/>
              <a:t>Ensino</a:t>
            </a:r>
            <a:r>
              <a:rPr lang="en-US" sz="6200" dirty="0" smtClean="0"/>
              <a:t> </a:t>
            </a:r>
            <a:r>
              <a:rPr lang="en-US" sz="6200" dirty="0" err="1" smtClean="0"/>
              <a:t>Médio</a:t>
            </a:r>
            <a:r>
              <a:rPr lang="en-US" sz="6200" dirty="0" smtClean="0"/>
              <a:t>) e </a:t>
            </a:r>
            <a:r>
              <a:rPr lang="en-US" sz="6200" dirty="0" err="1" smtClean="0"/>
              <a:t>alunos</a:t>
            </a:r>
            <a:r>
              <a:rPr lang="en-US" sz="6200" dirty="0" smtClean="0"/>
              <a:t> – (do 8º </a:t>
            </a:r>
            <a:r>
              <a:rPr lang="en-US" sz="6200" dirty="0" err="1" smtClean="0"/>
              <a:t>ano</a:t>
            </a:r>
            <a:r>
              <a:rPr lang="en-US" sz="6200" dirty="0" smtClean="0"/>
              <a:t> do </a:t>
            </a:r>
            <a:r>
              <a:rPr lang="en-US" sz="6200" dirty="0" err="1" smtClean="0"/>
              <a:t>Ensino</a:t>
            </a:r>
            <a:r>
              <a:rPr lang="en-US" sz="6200" dirty="0" smtClean="0"/>
              <a:t> Fundamental à 3ª </a:t>
            </a:r>
            <a:r>
              <a:rPr lang="en-US" sz="6200" dirty="0" err="1" smtClean="0"/>
              <a:t>série</a:t>
            </a:r>
            <a:r>
              <a:rPr lang="en-US" sz="6200" dirty="0" smtClean="0"/>
              <a:t> do </a:t>
            </a:r>
            <a:r>
              <a:rPr lang="en-US" sz="6200" dirty="0" err="1" smtClean="0"/>
              <a:t>Ensino</a:t>
            </a:r>
            <a:r>
              <a:rPr lang="en-US" sz="6200" dirty="0" smtClean="0"/>
              <a:t> </a:t>
            </a:r>
            <a:r>
              <a:rPr lang="en-US" sz="6200" dirty="0" err="1" smtClean="0"/>
              <a:t>Médio</a:t>
            </a:r>
            <a:r>
              <a:rPr lang="en-US" sz="6200" dirty="0" smtClean="0"/>
              <a:t>) 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endParaRPr lang="en-US" sz="34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6200" dirty="0" err="1" smtClean="0"/>
              <a:t>Festa</a:t>
            </a:r>
            <a:r>
              <a:rPr lang="en-US" sz="6200" dirty="0" smtClean="0"/>
              <a:t> </a:t>
            </a:r>
            <a:r>
              <a:rPr lang="en-US" sz="6200" dirty="0" err="1" smtClean="0"/>
              <a:t>Junina</a:t>
            </a:r>
            <a:r>
              <a:rPr lang="en-US" sz="6200" dirty="0"/>
              <a:t> </a:t>
            </a:r>
            <a:endParaRPr lang="en-US" sz="62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endParaRPr lang="en-US" sz="62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6200" dirty="0" smtClean="0"/>
              <a:t>EG </a:t>
            </a:r>
            <a:r>
              <a:rPr lang="en-US" sz="6200" dirty="0" err="1" smtClean="0"/>
              <a:t>EducAção</a:t>
            </a:r>
            <a:endParaRPr lang="en-US" sz="62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endParaRPr lang="en-US" sz="3400" dirty="0"/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6200" dirty="0" err="1" smtClean="0"/>
              <a:t>Roda</a:t>
            </a:r>
            <a:r>
              <a:rPr lang="en-US" sz="6200" dirty="0" smtClean="0"/>
              <a:t> de Conversa - (</a:t>
            </a:r>
            <a:r>
              <a:rPr lang="en-US" sz="6200" dirty="0" err="1" smtClean="0"/>
              <a:t>Educação</a:t>
            </a:r>
            <a:r>
              <a:rPr lang="en-US" sz="6200" dirty="0" smtClean="0"/>
              <a:t> </a:t>
            </a:r>
            <a:r>
              <a:rPr lang="en-US" sz="6200" dirty="0" err="1" smtClean="0"/>
              <a:t>Infantil</a:t>
            </a:r>
            <a:r>
              <a:rPr lang="en-US" sz="6200" dirty="0" smtClean="0"/>
              <a:t>, </a:t>
            </a:r>
            <a:r>
              <a:rPr lang="en-US" sz="6200" dirty="0" err="1" smtClean="0"/>
              <a:t>Ensino</a:t>
            </a:r>
            <a:r>
              <a:rPr lang="en-US" sz="6200" dirty="0" smtClean="0"/>
              <a:t> Fundamental e </a:t>
            </a:r>
            <a:r>
              <a:rPr lang="en-US" sz="6200" dirty="0" err="1" smtClean="0"/>
              <a:t>Ensino</a:t>
            </a:r>
            <a:r>
              <a:rPr lang="en-US" sz="6200" dirty="0" smtClean="0"/>
              <a:t> </a:t>
            </a:r>
            <a:r>
              <a:rPr lang="en-US" sz="6200" dirty="0" err="1" smtClean="0"/>
              <a:t>Médio</a:t>
            </a:r>
            <a:r>
              <a:rPr lang="en-US" sz="6200" dirty="0" smtClean="0"/>
              <a:t>)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endParaRPr lang="en-US" sz="62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6200" dirty="0" smtClean="0"/>
              <a:t>Palestras </a:t>
            </a:r>
            <a:r>
              <a:rPr lang="en-US" sz="6200" dirty="0" err="1" smtClean="0"/>
              <a:t>adicionais</a:t>
            </a:r>
            <a:r>
              <a:rPr lang="en-US" sz="6200" dirty="0" smtClean="0"/>
              <a:t> com </a:t>
            </a:r>
            <a:r>
              <a:rPr lang="en-US" sz="6200" dirty="0" err="1" smtClean="0"/>
              <a:t>temas</a:t>
            </a:r>
            <a:r>
              <a:rPr lang="en-US" sz="6200" dirty="0" smtClean="0"/>
              <a:t> </a:t>
            </a:r>
            <a:r>
              <a:rPr lang="en-US" sz="6200" dirty="0" err="1" smtClean="0"/>
              <a:t>diversos</a:t>
            </a:r>
            <a:endParaRPr lang="en-US" sz="6200" dirty="0" smtClean="0"/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34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6000" dirty="0" err="1"/>
              <a:t>E</a:t>
            </a:r>
            <a:r>
              <a:rPr lang="en-US" sz="6000" dirty="0" err="1" smtClean="0"/>
              <a:t>ventos</a:t>
            </a:r>
            <a:r>
              <a:rPr lang="en-US" sz="6000" dirty="0" smtClean="0"/>
              <a:t> (</a:t>
            </a:r>
            <a:r>
              <a:rPr lang="en-US" sz="6000" dirty="0" err="1" smtClean="0"/>
              <a:t>apresentações</a:t>
            </a:r>
            <a:r>
              <a:rPr lang="en-US" sz="6000" dirty="0" smtClean="0"/>
              <a:t> de </a:t>
            </a:r>
            <a:r>
              <a:rPr lang="en-US" sz="6000" dirty="0" err="1" smtClean="0"/>
              <a:t>atividades</a:t>
            </a:r>
            <a:r>
              <a:rPr lang="en-US" sz="6000" dirty="0" smtClean="0"/>
              <a:t> </a:t>
            </a:r>
            <a:r>
              <a:rPr lang="en-US" sz="6000" dirty="0" err="1" smtClean="0"/>
              <a:t>pedagógicas</a:t>
            </a:r>
            <a:r>
              <a:rPr lang="en-US" sz="6000" dirty="0" smtClean="0"/>
              <a:t>, </a:t>
            </a:r>
            <a:r>
              <a:rPr lang="en-US" sz="6000" dirty="0" err="1" smtClean="0"/>
              <a:t>culturais</a:t>
            </a:r>
            <a:r>
              <a:rPr lang="en-US" sz="6000" dirty="0" smtClean="0"/>
              <a:t> e </a:t>
            </a:r>
            <a:r>
              <a:rPr lang="en-US" sz="6000" dirty="0" err="1" smtClean="0"/>
              <a:t>esportivas</a:t>
            </a:r>
            <a:r>
              <a:rPr lang="en-US" sz="6000" dirty="0" smtClean="0"/>
              <a:t>)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6000" dirty="0" smtClean="0"/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6000" dirty="0"/>
          </a:p>
          <a:p>
            <a:pPr algn="just">
              <a:spcBef>
                <a:spcPts val="0"/>
              </a:spcBef>
              <a:defRPr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7000" dirty="0" err="1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Em</a:t>
            </a:r>
            <a:r>
              <a:rPr lang="en-US" sz="7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 2018, </a:t>
            </a:r>
            <a:r>
              <a:rPr lang="en-US" sz="7000" dirty="0" err="1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não</a:t>
            </a:r>
            <a:r>
              <a:rPr lang="en-US" sz="7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 fique de fora!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7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PARTICIPE!</a:t>
            </a:r>
          </a:p>
        </p:txBody>
      </p:sp>
    </p:spTree>
    <p:extLst>
      <p:ext uri="{BB962C8B-B14F-4D97-AF65-F5344CB8AC3E}">
        <p14:creationId xmlns:p14="http://schemas.microsoft.com/office/powerpoint/2010/main" val="107873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/>
          <p:nvPr/>
        </p:nvPicPr>
        <p:blipFill rotWithShape="1">
          <a:blip r:embed="rId3"/>
          <a:srcRect l="26635" t="16931" r="25564" b="41054"/>
          <a:stretch/>
        </p:blipFill>
        <p:spPr bwMode="auto">
          <a:xfrm>
            <a:off x="1075678" y="4233624"/>
            <a:ext cx="3425537" cy="21994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568382" y="411480"/>
            <a:ext cx="10862811" cy="845964"/>
          </a:xfrm>
        </p:spPr>
        <p:txBody>
          <a:bodyPr>
            <a:normAutofit/>
          </a:bodyPr>
          <a:lstStyle/>
          <a:p>
            <a:pPr algn="ctr"/>
            <a:r>
              <a:rPr lang="pt-BR" sz="4400" dirty="0" smtClean="0">
                <a:latin typeface="Franklin Gothic Medium" panose="020B0603020102020204" pitchFamily="34" charset="0"/>
              </a:rPr>
              <a:t>Obrigado(a) por sua presença!</a:t>
            </a:r>
            <a:endParaRPr lang="pt-BR" sz="4400" dirty="0">
              <a:latin typeface="Franklin Gothic Medium" panose="020B0603020102020204" pitchFamily="34" charset="0"/>
            </a:endParaRP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idx="1"/>
          </p:nvPr>
        </p:nvSpPr>
        <p:spPr>
          <a:xfrm>
            <a:off x="6595478" y="4233624"/>
            <a:ext cx="4549027" cy="1500187"/>
          </a:xfrm>
        </p:spPr>
        <p:txBody>
          <a:bodyPr/>
          <a:lstStyle/>
          <a:p>
            <a:pPr algn="ctr"/>
            <a:r>
              <a:rPr lang="pt-BR" i="1" dirty="0">
                <a:solidFill>
                  <a:schemeClr val="tx1"/>
                </a:solidFill>
              </a:rPr>
              <a:t>A pauta desta reunião estará </a:t>
            </a:r>
            <a:r>
              <a:rPr lang="pt-BR" i="1" dirty="0" smtClean="0">
                <a:solidFill>
                  <a:schemeClr val="tx1"/>
                </a:solidFill>
              </a:rPr>
              <a:t>disponível, </a:t>
            </a:r>
            <a:r>
              <a:rPr lang="pt-BR" i="1" dirty="0">
                <a:solidFill>
                  <a:schemeClr val="tx1"/>
                </a:solidFill>
              </a:rPr>
              <a:t>para consulta, no site do Colégio.</a:t>
            </a:r>
            <a:endParaRPr lang="en-US" i="1" dirty="0">
              <a:solidFill>
                <a:schemeClr val="tx1"/>
              </a:solidFill>
            </a:endParaRPr>
          </a:p>
          <a:p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366" y="1738217"/>
            <a:ext cx="2335253" cy="2202272"/>
          </a:xfrm>
          <a:prstGeom prst="rect">
            <a:avLst/>
          </a:prstGeom>
        </p:spPr>
      </p:pic>
      <p:pic>
        <p:nvPicPr>
          <p:cNvPr id="5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680" y="1741086"/>
            <a:ext cx="3425537" cy="2199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75679" y="1741086"/>
            <a:ext cx="3425537" cy="219940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1075678" y="4233625"/>
            <a:ext cx="3425537" cy="219940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8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6F0C7C-95CD-4157-B59F-1693F8160B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2704</Words>
  <Application>Microsoft Office PowerPoint</Application>
  <PresentationFormat>Widescreen</PresentationFormat>
  <Paragraphs>447</Paragraphs>
  <Slides>43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43</vt:i4>
      </vt:variant>
    </vt:vector>
  </HeadingPairs>
  <TitlesOfParts>
    <vt:vector size="54" baseType="lpstr">
      <vt:lpstr>Aharoni</vt:lpstr>
      <vt:lpstr>Arial</vt:lpstr>
      <vt:lpstr>Arial Narrow</vt:lpstr>
      <vt:lpstr>Berlin Sans FB</vt:lpstr>
      <vt:lpstr>Berlin Sans FB Demi</vt:lpstr>
      <vt:lpstr>Calibri</vt:lpstr>
      <vt:lpstr>Calibri Light</vt:lpstr>
      <vt:lpstr>Franklin Gothic Medium</vt:lpstr>
      <vt:lpstr>Hobo Std</vt:lpstr>
      <vt:lpstr>Wingdings</vt:lpstr>
      <vt:lpstr>Tema do Office</vt:lpstr>
      <vt:lpstr>1ª REUNIÃO DE PAIS</vt:lpstr>
      <vt:lpstr>PRINCIPAIS ABORDAGENS</vt:lpstr>
      <vt:lpstr>INFORMAÇÕES ESPECÍFICAS</vt:lpstr>
      <vt:lpstr>INFORMAÇÕES ESPECÍFICAS</vt:lpstr>
      <vt:lpstr>LIÇÃO DE CASA</vt:lpstr>
      <vt:lpstr>ATIVIDADES ESPORTIVAS</vt:lpstr>
      <vt:lpstr>NOVO REGIMENTO ESCOLAR DO  COLÉGIO EDUARDO GOMES CRITÉRIOS DE AVALIAÇÃO</vt:lpstr>
      <vt:lpstr>Apresentação do PowerPoint</vt:lpstr>
      <vt:lpstr>SITUAÇÃO 1</vt:lpstr>
      <vt:lpstr>SITUAÇÃO 2</vt:lpstr>
      <vt:lpstr>CRITÉRIOS DE AVALIAÇÃO</vt:lpstr>
      <vt:lpstr>AVALIAÇÕES EXTERNAS</vt:lpstr>
      <vt:lpstr>AULAS DE INGLÊS</vt:lpstr>
      <vt:lpstr>PROJETO DE VIDA</vt:lpstr>
      <vt:lpstr>SEMANA DE PROVAS TRIMESTRAIS</vt:lpstr>
      <vt:lpstr>PROVAS SUBSTITUTIVAS</vt:lpstr>
      <vt:lpstr>EXCURSÕES CULTURAIS </vt:lpstr>
      <vt:lpstr>RECURSOS TECNOLÓGICOS</vt:lpstr>
      <vt:lpstr>SITE DO EG</vt:lpstr>
      <vt:lpstr>APLICATIVO EDUARDO GOMES MOBILE</vt:lpstr>
      <vt:lpstr>PAINEL DO ALUNO</vt:lpstr>
      <vt:lpstr>Apresentação do PowerPoint</vt:lpstr>
      <vt:lpstr>Apresentação do PowerPoint</vt:lpstr>
      <vt:lpstr>Uso seguro, responsável e consciente </vt:lpstr>
      <vt:lpstr>ORIENTAÇÃO NUTRICIONAL</vt:lpstr>
      <vt:lpstr>RESTAURANTE</vt:lpstr>
      <vt:lpstr>CANTINA</vt:lpstr>
      <vt:lpstr>Apresentação do PowerPoint</vt:lpstr>
      <vt:lpstr>MEDICAMENTOS E RESTRIÇÕES ALIMENTARES</vt:lpstr>
      <vt:lpstr>ANIVERSÁRIOS</vt:lpstr>
      <vt:lpstr>IDENTIFICAÇÃO DE MATERIAIS</vt:lpstr>
      <vt:lpstr>ARMÁRIOS</vt:lpstr>
      <vt:lpstr>HORÁRIOS</vt:lpstr>
      <vt:lpstr>Apresentação do PowerPoint</vt:lpstr>
      <vt:lpstr>SAÍDA ANTECIPADA</vt:lpstr>
      <vt:lpstr>ATRASOS</vt:lpstr>
      <vt:lpstr>ATENÇÃO AO USO DA BAIA</vt:lpstr>
      <vt:lpstr>ATENÇÃO AO USO DA BAIA</vt:lpstr>
      <vt:lpstr>ESTACIONAMENTO PARA PAIS</vt:lpstr>
      <vt:lpstr>ATENÇÃO</vt:lpstr>
      <vt:lpstr>MANUAL PARA PAIS E ALUNOS</vt:lpstr>
      <vt:lpstr>ALIANÇA ESCOLA/FAMÍLIA</vt:lpstr>
      <vt:lpstr>Obrigado(a) por sua presença!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2016-01-13T17:08:25Z</dcterms:created>
  <dcterms:modified xsi:type="dcterms:W3CDTF">2018-01-26T17:46:38Z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TC034629029991</vt:lpwstr>
  </property>
</Properties>
</file>