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864" r:id="rId2"/>
  </p:sldMasterIdLst>
  <p:notesMasterIdLst>
    <p:notesMasterId r:id="rId46"/>
  </p:notesMasterIdLst>
  <p:handoutMasterIdLst>
    <p:handoutMasterId r:id="rId47"/>
  </p:handoutMasterIdLst>
  <p:sldIdLst>
    <p:sldId id="258" r:id="rId3"/>
    <p:sldId id="260" r:id="rId4"/>
    <p:sldId id="307" r:id="rId5"/>
    <p:sldId id="298" r:id="rId6"/>
    <p:sldId id="299" r:id="rId7"/>
    <p:sldId id="309" r:id="rId8"/>
    <p:sldId id="311" r:id="rId9"/>
    <p:sldId id="263" r:id="rId10"/>
    <p:sldId id="270" r:id="rId11"/>
    <p:sldId id="302" r:id="rId12"/>
    <p:sldId id="261" r:id="rId13"/>
    <p:sldId id="300" r:id="rId14"/>
    <p:sldId id="301" r:id="rId15"/>
    <p:sldId id="271" r:id="rId16"/>
    <p:sldId id="272" r:id="rId17"/>
    <p:sldId id="273" r:id="rId18"/>
    <p:sldId id="262" r:id="rId19"/>
    <p:sldId id="265" r:id="rId20"/>
    <p:sldId id="266" r:id="rId21"/>
    <p:sldId id="288" r:id="rId22"/>
    <p:sldId id="293" r:id="rId23"/>
    <p:sldId id="313" r:id="rId24"/>
    <p:sldId id="295" r:id="rId25"/>
    <p:sldId id="274" r:id="rId26"/>
    <p:sldId id="296" r:id="rId27"/>
    <p:sldId id="275" r:id="rId28"/>
    <p:sldId id="291" r:id="rId29"/>
    <p:sldId id="292" r:id="rId30"/>
    <p:sldId id="304" r:id="rId31"/>
    <p:sldId id="277" r:id="rId32"/>
    <p:sldId id="278" r:id="rId33"/>
    <p:sldId id="279" r:id="rId34"/>
    <p:sldId id="280" r:id="rId35"/>
    <p:sldId id="305" r:id="rId36"/>
    <p:sldId id="281" r:id="rId37"/>
    <p:sldId id="282" r:id="rId38"/>
    <p:sldId id="283" r:id="rId39"/>
    <p:sldId id="285" r:id="rId40"/>
    <p:sldId id="284" r:id="rId41"/>
    <p:sldId id="286" r:id="rId42"/>
    <p:sldId id="287" r:id="rId43"/>
    <p:sldId id="289" r:id="rId44"/>
    <p:sldId id="264" r:id="rId45"/>
  </p:sldIdLst>
  <p:sldSz cx="12192000" cy="6858000"/>
  <p:notesSz cx="9928225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C2FFA5D-87B4-456A-9821-1D502468CF0F}" styleName="Estilo com Tema 1 - Ênfas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9D7B26C5-4107-4FEC-AEDC-1716B250A1EF}" styleName="Estilo Clar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93D81CF-94F2-401A-BA57-92F5A7B2D0C5}" styleName="Estilo Médio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1E171933-4619-4E11-9A3F-F7608DF75F80}" styleName="Estilo Médio 1 - Ênfas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9DCAF9ED-07DC-4A11-8D7F-57B35C25682E}" styleName="Estilo Médio 1 - Ênfase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FABFCF23-3B69-468F-B69F-88F6DE6A72F2}" styleName="Estilo Médio 1 - Ênfase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5FD0F851-EC5A-4D38-B0AD-8093EC10F338}" styleName="Estilo Claro 1 - Ênfase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012ECD-51FC-41F1-AA8D-1B2483CD663E}" styleName="Estilo Claro 2 - Ênfase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5758FB7-9AC5-4552-8A53-C91805E547FA}" styleName="Estilo com Tema 1 - Ênfase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616DA210-FB5B-4158-B5E0-FEB733F419BA}" styleName="Estilo Clar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2838BEF-8BB2-4498-84A7-C5851F593DF1}" styleName="Estilo Médio 4 - Ênfase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1" d="100"/>
          <a:sy n="91" d="100"/>
        </p:scale>
        <p:origin x="53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3" d="100"/>
          <a:sy n="83" d="100"/>
        </p:scale>
        <p:origin x="1404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handoutMaster" Target="handoutMasters/handoutMaster1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58FD3A3-40A8-44A5-B710-BDA76B9BACEB}" type="doc">
      <dgm:prSet loTypeId="urn:microsoft.com/office/officeart/2005/8/layout/arrow5" loCatId="process" qsTypeId="urn:microsoft.com/office/officeart/2005/8/quickstyle/3d9" qsCatId="3D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0C5F770D-71F3-4770-81A7-031109FE5A2F}">
      <dgm:prSet phldrT="[Texto]" custT="1"/>
      <dgm:spPr/>
      <dgm:t>
        <a:bodyPr/>
        <a:lstStyle/>
        <a:p>
          <a:r>
            <a:rPr lang="pt-BR" sz="4000" smtClean="0"/>
            <a:t>ESCOLA </a:t>
          </a:r>
          <a:endParaRPr lang="pt-BR" sz="4000" dirty="0"/>
        </a:p>
      </dgm:t>
    </dgm:pt>
    <dgm:pt modelId="{51180C87-C276-4F82-AC60-62EBCFDBB87A}" type="parTrans" cxnId="{83FE539A-4C3C-4083-B6B5-470E4200BEA5}">
      <dgm:prSet/>
      <dgm:spPr/>
      <dgm:t>
        <a:bodyPr/>
        <a:lstStyle/>
        <a:p>
          <a:endParaRPr lang="pt-BR"/>
        </a:p>
      </dgm:t>
    </dgm:pt>
    <dgm:pt modelId="{CD67435E-BE34-49D4-818C-5BE7EE811773}" type="sibTrans" cxnId="{83FE539A-4C3C-4083-B6B5-470E4200BEA5}">
      <dgm:prSet/>
      <dgm:spPr/>
      <dgm:t>
        <a:bodyPr/>
        <a:lstStyle/>
        <a:p>
          <a:endParaRPr lang="pt-BR"/>
        </a:p>
      </dgm:t>
    </dgm:pt>
    <dgm:pt modelId="{587C18F1-A416-48A9-94D8-14BF8B0AD481}">
      <dgm:prSet phldrT="[Texto]" custT="1"/>
      <dgm:spPr/>
      <dgm:t>
        <a:bodyPr/>
        <a:lstStyle/>
        <a:p>
          <a:r>
            <a:rPr lang="pt-BR" sz="4000" dirty="0" smtClean="0"/>
            <a:t>FAMÍLIA</a:t>
          </a:r>
          <a:endParaRPr lang="pt-BR" sz="4000" dirty="0"/>
        </a:p>
      </dgm:t>
    </dgm:pt>
    <dgm:pt modelId="{287A6C07-C1BA-482D-91B4-9F22642F6749}" type="parTrans" cxnId="{FFD245F7-F85D-49C0-9DAD-A97235DD471B}">
      <dgm:prSet/>
      <dgm:spPr/>
      <dgm:t>
        <a:bodyPr/>
        <a:lstStyle/>
        <a:p>
          <a:endParaRPr lang="pt-BR"/>
        </a:p>
      </dgm:t>
    </dgm:pt>
    <dgm:pt modelId="{7E15F3D7-0DB0-47DA-A130-3B2E77B02056}" type="sibTrans" cxnId="{FFD245F7-F85D-49C0-9DAD-A97235DD471B}">
      <dgm:prSet/>
      <dgm:spPr/>
      <dgm:t>
        <a:bodyPr/>
        <a:lstStyle/>
        <a:p>
          <a:endParaRPr lang="pt-BR"/>
        </a:p>
      </dgm:t>
    </dgm:pt>
    <dgm:pt modelId="{03A24ED6-4418-415E-8579-CEC9266225FA}" type="pres">
      <dgm:prSet presAssocID="{E58FD3A3-40A8-44A5-B710-BDA76B9BACEB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511254AB-EFC3-4661-95E2-7E1AE25A0B22}" type="pres">
      <dgm:prSet presAssocID="{0C5F770D-71F3-4770-81A7-031109FE5A2F}" presName="arrow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D43975B-F8B7-4F02-B260-05137ECAE918}" type="pres">
      <dgm:prSet presAssocID="{587C18F1-A416-48A9-94D8-14BF8B0AD481}" presName="arrow" presStyleLbl="node1" presStyleIdx="1" presStyleCnt="2" custRadScaleRad="100463" custRadScaleInc="10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5653B597-2411-4495-B094-96E7EBB57805}" type="presOf" srcId="{0C5F770D-71F3-4770-81A7-031109FE5A2F}" destId="{511254AB-EFC3-4661-95E2-7E1AE25A0B22}" srcOrd="0" destOrd="0" presId="urn:microsoft.com/office/officeart/2005/8/layout/arrow5"/>
    <dgm:cxn modelId="{FFD245F7-F85D-49C0-9DAD-A97235DD471B}" srcId="{E58FD3A3-40A8-44A5-B710-BDA76B9BACEB}" destId="{587C18F1-A416-48A9-94D8-14BF8B0AD481}" srcOrd="1" destOrd="0" parTransId="{287A6C07-C1BA-482D-91B4-9F22642F6749}" sibTransId="{7E15F3D7-0DB0-47DA-A130-3B2E77B02056}"/>
    <dgm:cxn modelId="{45662047-0D24-428E-87D2-12AE93D65F04}" type="presOf" srcId="{587C18F1-A416-48A9-94D8-14BF8B0AD481}" destId="{2D43975B-F8B7-4F02-B260-05137ECAE918}" srcOrd="0" destOrd="0" presId="urn:microsoft.com/office/officeart/2005/8/layout/arrow5"/>
    <dgm:cxn modelId="{83FE539A-4C3C-4083-B6B5-470E4200BEA5}" srcId="{E58FD3A3-40A8-44A5-B710-BDA76B9BACEB}" destId="{0C5F770D-71F3-4770-81A7-031109FE5A2F}" srcOrd="0" destOrd="0" parTransId="{51180C87-C276-4F82-AC60-62EBCFDBB87A}" sibTransId="{CD67435E-BE34-49D4-818C-5BE7EE811773}"/>
    <dgm:cxn modelId="{30ABC3AD-C12E-4C0D-9885-30B01030E872}" type="presOf" srcId="{E58FD3A3-40A8-44A5-B710-BDA76B9BACEB}" destId="{03A24ED6-4418-415E-8579-CEC9266225FA}" srcOrd="0" destOrd="0" presId="urn:microsoft.com/office/officeart/2005/8/layout/arrow5"/>
    <dgm:cxn modelId="{2023F507-046E-4D37-9AF0-9618087DDF1F}" type="presParOf" srcId="{03A24ED6-4418-415E-8579-CEC9266225FA}" destId="{511254AB-EFC3-4661-95E2-7E1AE25A0B22}" srcOrd="0" destOrd="0" presId="urn:microsoft.com/office/officeart/2005/8/layout/arrow5"/>
    <dgm:cxn modelId="{3738BBA5-6120-4F46-B1C7-CAC28C27A9B9}" type="presParOf" srcId="{03A24ED6-4418-415E-8579-CEC9266225FA}" destId="{2D43975B-F8B7-4F02-B260-05137ECAE918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1254AB-EFC3-4661-95E2-7E1AE25A0B22}">
      <dsp:nvSpPr>
        <dsp:cNvPr id="0" name=""/>
        <dsp:cNvSpPr/>
      </dsp:nvSpPr>
      <dsp:spPr>
        <a:xfrm rot="16200000">
          <a:off x="1705" y="677"/>
          <a:ext cx="3170842" cy="3170842"/>
        </a:xfrm>
        <a:prstGeom prst="down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4480" tIns="284480" rIns="284480" bIns="284480" numCol="1" spcCol="1270" anchor="ctr" anchorCtr="0">
          <a:noAutofit/>
          <a:sp3d extrusionH="28000" prstMaterial="matte"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4000" kern="1200" smtClean="0"/>
            <a:t>ESCOLA </a:t>
          </a:r>
          <a:endParaRPr lang="pt-BR" sz="4000" kern="1200" dirty="0"/>
        </a:p>
      </dsp:txBody>
      <dsp:txXfrm rot="5400000">
        <a:off x="1705" y="793387"/>
        <a:ext cx="2615945" cy="1585421"/>
      </dsp:txXfrm>
    </dsp:sp>
    <dsp:sp modelId="{2D43975B-F8B7-4F02-B260-05137ECAE918}">
      <dsp:nvSpPr>
        <dsp:cNvPr id="0" name=""/>
        <dsp:cNvSpPr/>
      </dsp:nvSpPr>
      <dsp:spPr>
        <a:xfrm rot="5400000">
          <a:off x="4496083" y="1354"/>
          <a:ext cx="3170842" cy="3170842"/>
        </a:xfrm>
        <a:prstGeom prst="down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4480" tIns="284480" rIns="284480" bIns="284480" numCol="1" spcCol="1270" anchor="ctr" anchorCtr="0">
          <a:noAutofit/>
          <a:sp3d extrusionH="28000" prstMaterial="matte"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4000" kern="1200" dirty="0" smtClean="0"/>
            <a:t>FAMÍLIA</a:t>
          </a:r>
          <a:endParaRPr lang="pt-BR" sz="4000" kern="1200" dirty="0"/>
        </a:p>
      </dsp:txBody>
      <dsp:txXfrm rot="-5400000">
        <a:off x="5050980" y="794065"/>
        <a:ext cx="2615945" cy="158542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4302231" cy="341064"/>
          </a:xfrm>
          <a:prstGeom prst="rect">
            <a:avLst/>
          </a:prstGeom>
        </p:spPr>
        <p:txBody>
          <a:bodyPr vert="horz" lIns="91439" tIns="45719" rIns="91439" bIns="45719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5623698" y="1"/>
            <a:ext cx="4302231" cy="341064"/>
          </a:xfrm>
          <a:prstGeom prst="rect">
            <a:avLst/>
          </a:prstGeom>
        </p:spPr>
        <p:txBody>
          <a:bodyPr vert="horz" lIns="91439" tIns="45719" rIns="91439" bIns="45719" rtlCol="0"/>
          <a:lstStyle>
            <a:lvl1pPr algn="r">
              <a:defRPr sz="1200"/>
            </a:lvl1pPr>
          </a:lstStyle>
          <a:p>
            <a:fld id="{CEEBDA6D-DC69-4DCE-BAF7-6763517D3376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2" y="6456613"/>
            <a:ext cx="4302231" cy="341063"/>
          </a:xfrm>
          <a:prstGeom prst="rect">
            <a:avLst/>
          </a:prstGeom>
        </p:spPr>
        <p:txBody>
          <a:bodyPr vert="horz" lIns="91439" tIns="45719" rIns="91439" bIns="45719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5623698" y="6456613"/>
            <a:ext cx="4302231" cy="341063"/>
          </a:xfrm>
          <a:prstGeom prst="rect">
            <a:avLst/>
          </a:prstGeom>
        </p:spPr>
        <p:txBody>
          <a:bodyPr vert="horz" lIns="91439" tIns="45719" rIns="91439" bIns="45719" rtlCol="0" anchor="b"/>
          <a:lstStyle>
            <a:lvl1pPr algn="r">
              <a:defRPr sz="1200"/>
            </a:lvl1pPr>
          </a:lstStyle>
          <a:p>
            <a:fld id="{B2977E94-A6AB-4E02-8E43-E89F9CF4757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542583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4302231" cy="341064"/>
          </a:xfrm>
          <a:prstGeom prst="rect">
            <a:avLst/>
          </a:prstGeom>
        </p:spPr>
        <p:txBody>
          <a:bodyPr vert="horz" lIns="91439" tIns="45719" rIns="91439" bIns="45719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5623698" y="1"/>
            <a:ext cx="4302231" cy="341064"/>
          </a:xfrm>
          <a:prstGeom prst="rect">
            <a:avLst/>
          </a:prstGeom>
        </p:spPr>
        <p:txBody>
          <a:bodyPr vert="horz" lIns="91439" tIns="45719" rIns="91439" bIns="45719" rtlCol="0"/>
          <a:lstStyle>
            <a:lvl1pPr algn="r">
              <a:defRPr sz="1200"/>
            </a:lvl1pPr>
          </a:lstStyle>
          <a:p>
            <a:fld id="{237F6C43-988E-4257-9A1C-C162EF036D58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2925763" y="849313"/>
            <a:ext cx="4076700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9" tIns="45719" rIns="91439" bIns="45719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992823" y="3271383"/>
            <a:ext cx="7942580" cy="2676585"/>
          </a:xfrm>
          <a:prstGeom prst="rect">
            <a:avLst/>
          </a:prstGeom>
        </p:spPr>
        <p:txBody>
          <a:bodyPr vert="horz" lIns="91439" tIns="45719" rIns="91439" bIns="45719" rtlCol="0"/>
          <a:lstStyle/>
          <a:p>
            <a:pPr lvl="0"/>
            <a:r>
              <a:rPr lang="pt-BR" dirty="0" smtClean="0"/>
              <a:t>Clique para editar 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</a:t>
            </a:r>
            <a:r>
              <a:rPr lang="pt-BR" noProof="0" dirty="0" smtClean="0"/>
              <a:t>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2" y="6456613"/>
            <a:ext cx="4302231" cy="341063"/>
          </a:xfrm>
          <a:prstGeom prst="rect">
            <a:avLst/>
          </a:prstGeom>
        </p:spPr>
        <p:txBody>
          <a:bodyPr vert="horz" lIns="91439" tIns="45719" rIns="91439" bIns="45719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5623698" y="6456613"/>
            <a:ext cx="4302231" cy="341063"/>
          </a:xfrm>
          <a:prstGeom prst="rect">
            <a:avLst/>
          </a:prstGeom>
        </p:spPr>
        <p:txBody>
          <a:bodyPr vert="horz" lIns="91439" tIns="45719" rIns="91439" bIns="45719" rtlCol="0" anchor="b"/>
          <a:lstStyle>
            <a:lvl1pPr algn="r">
              <a:defRPr sz="1200"/>
            </a:lvl1pPr>
          </a:lstStyle>
          <a:p>
            <a:fld id="{DED491D0-8E1B-49C7-849B-A28568D9449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263258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1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791626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850286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8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206627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9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533329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10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24440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11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501506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12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938940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13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80333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14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847869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15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251525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16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650480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17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168011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18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041863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19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4952944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20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8060286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21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1052472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22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3366002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23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9173317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24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0325153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25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0108952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26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9410411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27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9773954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28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4910182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30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6747112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31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2081325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32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3866509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33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0249593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35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7969211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36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8472804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37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905928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38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7140583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39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5583117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40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7346016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41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8148316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42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111710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43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801191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67975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19688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55027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69377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73233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69498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695662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75324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78625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33569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41463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166446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hyperlink" Target="http://www.colegioeduardogomes.com.br/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pn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png"/><Relationship Id="rId11" Type="http://schemas.openxmlformats.org/officeDocument/2006/relationships/image" Target="../media/image16.png"/><Relationship Id="rId5" Type="http://schemas.openxmlformats.org/officeDocument/2006/relationships/image" Target="../media/image1.png"/><Relationship Id="rId10" Type="http://schemas.openxmlformats.org/officeDocument/2006/relationships/image" Target="../media/image15.png"/><Relationship Id="rId4" Type="http://schemas.microsoft.com/office/2007/relationships/hdphoto" Target="../media/hdphoto1.wdp"/><Relationship Id="rId9" Type="http://schemas.openxmlformats.org/officeDocument/2006/relationships/image" Target="../media/image1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3" Type="http://schemas.openxmlformats.org/officeDocument/2006/relationships/image" Target="../media/image6.png"/><Relationship Id="rId7" Type="http://schemas.openxmlformats.org/officeDocument/2006/relationships/diagramData" Target="../diagrams/data1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png"/><Relationship Id="rId11" Type="http://schemas.microsoft.com/office/2007/relationships/diagramDrawing" Target="../diagrams/drawing1.xml"/><Relationship Id="rId5" Type="http://schemas.openxmlformats.org/officeDocument/2006/relationships/image" Target="../media/image1.png"/><Relationship Id="rId10" Type="http://schemas.openxmlformats.org/officeDocument/2006/relationships/diagramColors" Target="../diagrams/colors1.xml"/><Relationship Id="rId4" Type="http://schemas.microsoft.com/office/2007/relationships/hdphoto" Target="../media/hdphoto1.wdp"/><Relationship Id="rId9" Type="http://schemas.openxmlformats.org/officeDocument/2006/relationships/diagramQuickStyle" Target="../diagrams/quickStyle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3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hyperlink" Target="mailto:orientacao2@colegioeduardogomes.com" TargetMode="External"/><Relationship Id="rId3" Type="http://schemas.openxmlformats.org/officeDocument/2006/relationships/image" Target="../media/image6.png"/><Relationship Id="rId7" Type="http://schemas.openxmlformats.org/officeDocument/2006/relationships/hyperlink" Target="mailto:atendimento@colegioeduardogomes.com" TargetMode="Externa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hyperlink" Target="http://www.colegioeduardogomes.com.br/" TargetMode="Externa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0.jpeg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3187273" y="2180463"/>
            <a:ext cx="9144000" cy="1181042"/>
          </a:xfrm>
        </p:spPr>
        <p:txBody>
          <a:bodyPr>
            <a:normAutofit/>
          </a:bodyPr>
          <a:lstStyle/>
          <a:p>
            <a:pPr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pt-BR" b="1" i="0" dirty="0" smtClean="0">
                <a:solidFill>
                  <a:schemeClr val="accent5">
                    <a:lumMod val="50000"/>
                  </a:schemeClr>
                </a:solidFill>
                <a:latin typeface="Berlin Sans FB Demi" panose="020E0802020502020306" pitchFamily="34" charset="0"/>
              </a:rPr>
              <a:t>1ª REUNIÃO DE PAIS</a:t>
            </a:r>
            <a:endParaRPr lang="pt-BR" b="1" i="0" dirty="0">
              <a:solidFill>
                <a:schemeClr val="accent5">
                  <a:lumMod val="50000"/>
                </a:schemeClr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187273" y="3278060"/>
            <a:ext cx="9144000" cy="1655762"/>
          </a:xfrm>
        </p:spPr>
        <p:txBody>
          <a:bodyPr>
            <a:norm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pt-BR" sz="2400" b="1" i="0" dirty="0" smtClean="0">
                <a:latin typeface="Arial Narrow" panose="020B0606020202030204" pitchFamily="34" charset="0"/>
              </a:rPr>
              <a:t>2018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pt-BR" dirty="0" smtClean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Apresentação disponível no </a:t>
            </a:r>
            <a:r>
              <a:rPr lang="pt-BR" i="1" dirty="0" smtClean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site</a:t>
            </a:r>
            <a:r>
              <a:rPr lang="pt-BR" dirty="0" smtClean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 do Colégio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pt-BR" sz="2400" b="0" i="0" dirty="0" smtClean="0">
                <a:latin typeface="Arial Narrow" panose="020B0606020202030204" pitchFamily="34" charset="0"/>
              </a:rPr>
              <a:t>www.colegioeduardogomes.com.br</a:t>
            </a:r>
            <a:endParaRPr lang="pt-BR" sz="2400" b="0" i="0" dirty="0">
              <a:latin typeface="Arial Narrow" panose="020B060602020203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6588" y="5330536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8227" y="288908"/>
            <a:ext cx="1446534" cy="954801"/>
          </a:xfrm>
          <a:prstGeom prst="rect">
            <a:avLst/>
          </a:prstGeom>
        </p:spPr>
      </p:pic>
      <p:pic>
        <p:nvPicPr>
          <p:cNvPr id="9" name="Imagem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282" y="432097"/>
            <a:ext cx="2895483" cy="18590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tângulo 9"/>
          <p:cNvSpPr/>
          <p:nvPr/>
        </p:nvSpPr>
        <p:spPr>
          <a:xfrm>
            <a:off x="501285" y="426774"/>
            <a:ext cx="2873936" cy="1863288"/>
          </a:xfrm>
          <a:prstGeom prst="rect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6"/>
          <a:srcRect l="28636" t="16363" r="28921" b="35152"/>
          <a:stretch/>
        </p:blipFill>
        <p:spPr>
          <a:xfrm>
            <a:off x="522829" y="2555473"/>
            <a:ext cx="2874998" cy="1882580"/>
          </a:xfrm>
          <a:prstGeom prst="rect">
            <a:avLst/>
          </a:prstGeom>
        </p:spPr>
      </p:pic>
      <p:pic>
        <p:nvPicPr>
          <p:cNvPr id="12" name="Imagem 11"/>
          <p:cNvPicPr/>
          <p:nvPr/>
        </p:nvPicPr>
        <p:blipFill rotWithShape="1">
          <a:blip r:embed="rId7"/>
          <a:srcRect l="28751" t="16304" r="28739" b="35096"/>
          <a:stretch/>
        </p:blipFill>
        <p:spPr bwMode="auto">
          <a:xfrm>
            <a:off x="501285" y="4740365"/>
            <a:ext cx="2873936" cy="186328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3" name="Retângulo 12"/>
          <p:cNvSpPr/>
          <p:nvPr/>
        </p:nvSpPr>
        <p:spPr>
          <a:xfrm>
            <a:off x="522829" y="2574765"/>
            <a:ext cx="2873936" cy="1863288"/>
          </a:xfrm>
          <a:prstGeom prst="rect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7" name="Retângulo 16"/>
          <p:cNvSpPr/>
          <p:nvPr/>
        </p:nvSpPr>
        <p:spPr>
          <a:xfrm>
            <a:off x="522829" y="4740365"/>
            <a:ext cx="2873936" cy="1863288"/>
          </a:xfrm>
          <a:prstGeom prst="rect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269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ítulo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defTabSz="914400">
              <a:lnSpc>
                <a:spcPct val="95000"/>
              </a:lnSpc>
              <a:spcBef>
                <a:spcPts val="0"/>
              </a:spcBef>
              <a:buNone/>
            </a:pPr>
            <a:r>
              <a:rPr lang="pt-BR" b="1" dirty="0" smtClean="0">
                <a:solidFill>
                  <a:schemeClr val="accent5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PRINCIPAIS ABORDAGENS</a:t>
            </a:r>
            <a:endParaRPr lang="pt-BR" sz="3000" b="1" i="0" dirty="0">
              <a:solidFill>
                <a:schemeClr val="accent5">
                  <a:lumMod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4" name="Espaço Reservado para Conteúdo 1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z="2400" dirty="0"/>
              <a:t>Material </a:t>
            </a:r>
            <a:r>
              <a:rPr lang="pt-BR" sz="2400" dirty="0" smtClean="0"/>
              <a:t>Anglo - </a:t>
            </a:r>
            <a:r>
              <a:rPr lang="pt-BR" sz="2400" dirty="0"/>
              <a:t>Norteador do trabalho didático. Conteúdo </a:t>
            </a:r>
            <a:r>
              <a:rPr lang="pt-BR" sz="2400" dirty="0" smtClean="0"/>
              <a:t>espiralado e verticalizado</a:t>
            </a:r>
            <a:endParaRPr lang="pt-BR" sz="2400" dirty="0"/>
          </a:p>
          <a:p>
            <a:r>
              <a:rPr lang="pt-BR" sz="2400" dirty="0" smtClean="0"/>
              <a:t>Perfil, Proposta e </a:t>
            </a:r>
            <a:r>
              <a:rPr lang="pt-BR" sz="2400" dirty="0"/>
              <a:t>Rotina do Ano</a:t>
            </a:r>
          </a:p>
          <a:p>
            <a:r>
              <a:rPr lang="pt-BR" sz="2400" dirty="0" smtClean="0"/>
              <a:t>Período </a:t>
            </a:r>
            <a:r>
              <a:rPr lang="pt-BR" sz="2400" dirty="0"/>
              <a:t>de </a:t>
            </a:r>
            <a:r>
              <a:rPr lang="pt-BR" sz="2400" dirty="0" smtClean="0"/>
              <a:t>Adaptação/Transição</a:t>
            </a:r>
          </a:p>
          <a:p>
            <a:r>
              <a:rPr lang="pt-BR" sz="2400" dirty="0" smtClean="0"/>
              <a:t>Importância da disciplina</a:t>
            </a:r>
          </a:p>
          <a:p>
            <a:r>
              <a:rPr lang="pt-BR" sz="2400" dirty="0" smtClean="0"/>
              <a:t>Turmas: são formadas a partir de observações pedagógicas</a:t>
            </a:r>
          </a:p>
          <a:p>
            <a:endParaRPr lang="en-US" sz="2400" dirty="0">
              <a:latin typeface="Franklin Gothic Medium" panose="020B0603020102020204" pitchFamily="34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157" y="542439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6366" y="5694604"/>
            <a:ext cx="1446534" cy="95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355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41760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ítulo 12"/>
          <p:cNvSpPr>
            <a:spLocks noGrp="1"/>
          </p:cNvSpPr>
          <p:nvPr>
            <p:ph type="title"/>
          </p:nvPr>
        </p:nvSpPr>
        <p:spPr>
          <a:xfrm>
            <a:off x="1467757" y="409416"/>
            <a:ext cx="10515600" cy="1325563"/>
          </a:xfrm>
        </p:spPr>
        <p:txBody>
          <a:bodyPr>
            <a:normAutofit/>
          </a:bodyPr>
          <a:lstStyle/>
          <a:p>
            <a:pPr algn="l" defTabSz="914400">
              <a:lnSpc>
                <a:spcPct val="95000"/>
              </a:lnSpc>
              <a:spcBef>
                <a:spcPts val="0"/>
              </a:spcBef>
              <a:buNone/>
            </a:pPr>
            <a:r>
              <a:rPr lang="pt-BR" sz="60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  <a:t>ATIVIDADES ESPORTIVAS</a:t>
            </a:r>
            <a:endParaRPr lang="pt-BR" sz="6000" b="1" i="0" dirty="0">
              <a:solidFill>
                <a:schemeClr val="accent5">
                  <a:lumMod val="50000"/>
                </a:schemeClr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14" name="Espaço Reservado para Conteúdo 13"/>
          <p:cNvSpPr>
            <a:spLocks noGrp="1"/>
          </p:cNvSpPr>
          <p:nvPr>
            <p:ph idx="1"/>
          </p:nvPr>
        </p:nvSpPr>
        <p:spPr>
          <a:xfrm>
            <a:off x="824940" y="1939313"/>
            <a:ext cx="10515600" cy="4419923"/>
          </a:xfrm>
        </p:spPr>
        <p:txBody>
          <a:bodyPr>
            <a:normAutofit fontScale="92500" lnSpcReduction="10000"/>
          </a:bodyPr>
          <a:lstStyle/>
          <a:p>
            <a:endParaRPr lang="pt-BR" altLang="pt-BR" sz="2400" dirty="0" smtClean="0"/>
          </a:p>
          <a:p>
            <a:r>
              <a:rPr lang="pt-BR" altLang="pt-BR" sz="4000" dirty="0" smtClean="0"/>
              <a:t>Período de inscrição, pelo </a:t>
            </a:r>
            <a:r>
              <a:rPr lang="pt-BR" altLang="pt-BR" sz="4000" i="1" dirty="0" smtClean="0"/>
              <a:t>site</a:t>
            </a:r>
            <a:r>
              <a:rPr lang="pt-BR" altLang="pt-BR" sz="4000" dirty="0" smtClean="0"/>
              <a:t>, de 31/01 a 15/02</a:t>
            </a:r>
          </a:p>
          <a:p>
            <a:r>
              <a:rPr lang="pt-BR" altLang="pt-BR" sz="4000" dirty="0" smtClean="0"/>
              <a:t>Início das atividades – 19/02</a:t>
            </a:r>
          </a:p>
          <a:p>
            <a:r>
              <a:rPr lang="pt-BR" altLang="pt-BR" sz="4000" dirty="0" smtClean="0"/>
              <a:t>Uso obrigatório do uniforme – 1º/03</a:t>
            </a:r>
          </a:p>
          <a:p>
            <a:r>
              <a:rPr lang="pt-BR" altLang="pt-BR" sz="4000" dirty="0" smtClean="0"/>
              <a:t>Exame médico – 1ª quinzena de fevereiro</a:t>
            </a:r>
          </a:p>
          <a:p>
            <a:pPr marL="0" indent="0">
              <a:buNone/>
            </a:pPr>
            <a:endParaRPr lang="pt-BR" altLang="pt-BR" sz="4000" dirty="0" smtClean="0"/>
          </a:p>
          <a:p>
            <a:pPr marL="0" indent="0">
              <a:buNone/>
            </a:pPr>
            <a:r>
              <a:rPr lang="pt-BR" altLang="pt-BR" sz="4000" dirty="0" smtClean="0"/>
              <a:t>Mais informações seguirão nos comunicados específicos.</a:t>
            </a:r>
            <a:endParaRPr lang="pt-BR" altLang="pt-BR" sz="4000" dirty="0"/>
          </a:p>
          <a:p>
            <a:pPr marL="0" indent="0">
              <a:buNone/>
            </a:pPr>
            <a:endParaRPr lang="pt-BR" altLang="pt-BR" sz="4000" dirty="0"/>
          </a:p>
          <a:p>
            <a:endParaRPr lang="pt-BR" sz="2400" dirty="0"/>
          </a:p>
          <a:p>
            <a:endParaRPr lang="pt-BR" sz="2400" dirty="0"/>
          </a:p>
          <a:p>
            <a:endParaRPr lang="pt-BR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22" y="-41760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7273" y="117397"/>
            <a:ext cx="1446534" cy="95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2136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892645" y="856299"/>
            <a:ext cx="10058400" cy="1439230"/>
          </a:xfrm>
        </p:spPr>
        <p:txBody>
          <a:bodyPr>
            <a:noAutofit/>
          </a:bodyPr>
          <a:lstStyle/>
          <a:p>
            <a:pPr algn="ctr"/>
            <a:r>
              <a:rPr lang="pt-BR" sz="3600" b="1" dirty="0" smtClean="0">
                <a:solidFill>
                  <a:schemeClr val="accent1">
                    <a:lumMod val="75000"/>
                  </a:schemeClr>
                </a:solidFill>
              </a:rPr>
              <a:t>NOVO REGIMENTO ESCOLAR DO </a:t>
            </a:r>
            <a:br>
              <a:rPr lang="pt-BR" sz="3600" b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pt-BR" sz="3600" b="1" dirty="0" smtClean="0">
                <a:solidFill>
                  <a:schemeClr val="accent1">
                    <a:lumMod val="75000"/>
                  </a:schemeClr>
                </a:solidFill>
              </a:rPr>
              <a:t>COLÉGIO EDUARDO GOMES</a:t>
            </a:r>
            <a:br>
              <a:rPr lang="pt-BR" sz="3600" b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pt-BR" sz="3600" b="1" dirty="0" smtClean="0">
                <a:solidFill>
                  <a:schemeClr val="accent3">
                    <a:lumMod val="50000"/>
                  </a:schemeClr>
                </a:solidFill>
              </a:rPr>
              <a:t>CRITÉRIOS DE AVALIAÇÃO</a:t>
            </a:r>
            <a:endParaRPr lang="pt-BR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2857" y="345952"/>
            <a:ext cx="1166525" cy="769978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0836" y="5454467"/>
            <a:ext cx="1155549" cy="1089747"/>
          </a:xfrm>
          <a:prstGeom prst="rect">
            <a:avLst/>
          </a:prstGeom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1828801" y="2000779"/>
            <a:ext cx="9865129" cy="94800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800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t-BR" sz="2400" dirty="0" smtClean="0"/>
          </a:p>
          <a:p>
            <a:endParaRPr lang="pt-BR" sz="2400" dirty="0"/>
          </a:p>
          <a:p>
            <a:endParaRPr lang="pt-BR" sz="2400" dirty="0" smtClean="0"/>
          </a:p>
          <a:p>
            <a:endParaRPr lang="pt-BR" sz="2400" dirty="0"/>
          </a:p>
          <a:p>
            <a:endParaRPr lang="pt-BR" sz="2400" dirty="0" smtClean="0"/>
          </a:p>
          <a:p>
            <a:endParaRPr lang="pt-BR" sz="2400" dirty="0"/>
          </a:p>
          <a:p>
            <a:r>
              <a:rPr lang="pt-BR" sz="2400" dirty="0" smtClean="0"/>
              <a:t>Alunos </a:t>
            </a:r>
            <a:r>
              <a:rPr lang="pt-BR" sz="2400" dirty="0"/>
              <a:t>do 2º ano do Ensino Fundamental à 3ª série do Ensino </a:t>
            </a:r>
            <a:r>
              <a:rPr lang="pt-BR" sz="2400" dirty="0" smtClean="0"/>
              <a:t>Médio</a:t>
            </a:r>
            <a:r>
              <a:rPr lang="pt-BR" sz="2400" dirty="0"/>
              <a:t/>
            </a:r>
            <a:br>
              <a:rPr lang="pt-BR" sz="2400" dirty="0"/>
            </a:br>
            <a:r>
              <a:rPr lang="pt-BR" sz="2400" dirty="0"/>
              <a:t>  </a:t>
            </a:r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>
            <a:off x="782436" y="3465045"/>
            <a:ext cx="10058400" cy="83335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 smtClean="0">
                <a:solidFill>
                  <a:schemeClr val="accent2">
                    <a:lumMod val="75000"/>
                  </a:schemeClr>
                </a:solidFill>
              </a:rPr>
              <a:t>POR QUE MUDAMOS?</a:t>
            </a:r>
            <a:endParaRPr lang="pt-BR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Espaço Reservado para Conteúdo 2"/>
          <p:cNvSpPr txBox="1">
            <a:spLocks/>
          </p:cNvSpPr>
          <p:nvPr/>
        </p:nvSpPr>
        <p:spPr>
          <a:xfrm>
            <a:off x="2488180" y="4341968"/>
            <a:ext cx="6393951" cy="124049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 smtClean="0"/>
              <a:t>O Regimento Escolar é a chave para a busca da qualidade de ensino.</a:t>
            </a:r>
          </a:p>
          <a:p>
            <a:r>
              <a:rPr lang="pt-BR" sz="3900" dirty="0" smtClean="0"/>
              <a:t>         ALUNO PROTAGONISTA</a:t>
            </a:r>
          </a:p>
          <a:p>
            <a:endParaRPr lang="pt-BR" dirty="0"/>
          </a:p>
        </p:txBody>
      </p:sp>
      <p:sp>
        <p:nvSpPr>
          <p:cNvPr id="10" name="Seta para a direita 9"/>
          <p:cNvSpPr/>
          <p:nvPr/>
        </p:nvSpPr>
        <p:spPr>
          <a:xfrm>
            <a:off x="3089814" y="5130040"/>
            <a:ext cx="703311" cy="3016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Listra Diagonal 10"/>
          <p:cNvSpPr/>
          <p:nvPr/>
        </p:nvSpPr>
        <p:spPr>
          <a:xfrm>
            <a:off x="0" y="0"/>
            <a:ext cx="4023360" cy="1531620"/>
          </a:xfrm>
          <a:prstGeom prst="diagStripe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3200" b="1" dirty="0">
              <a:solidFill>
                <a:schemeClr val="bg1"/>
              </a:solidFill>
            </a:endParaRPr>
          </a:p>
        </p:txBody>
      </p:sp>
      <p:sp>
        <p:nvSpPr>
          <p:cNvPr id="12" name="CaixaDeTexto 11"/>
          <p:cNvSpPr txBox="1"/>
          <p:nvPr/>
        </p:nvSpPr>
        <p:spPr>
          <a:xfrm rot="20295025">
            <a:off x="817173" y="149886"/>
            <a:ext cx="143791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chemeClr val="bg1"/>
                </a:solidFill>
                <a:latin typeface="Berlin Sans FB Demi" panose="020E0802020502020306" pitchFamily="34" charset="0"/>
              </a:rPr>
              <a:t>2018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96868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build="p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a 3"/>
          <p:cNvGraphicFramePr>
            <a:graphicFrameLocks noGrp="1"/>
          </p:cNvGraphicFramePr>
          <p:nvPr>
            <p:extLst/>
          </p:nvPr>
        </p:nvGraphicFramePr>
        <p:xfrm>
          <a:off x="525317" y="792401"/>
          <a:ext cx="11206021" cy="42957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015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015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007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0075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80150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143191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TRIMESTRE/PESO</a:t>
                      </a:r>
                      <a:endParaRPr lang="pt-BR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1º TRIMESTRE – </a:t>
                      </a:r>
                      <a:r>
                        <a:rPr lang="pt-BR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PESO 1</a:t>
                      </a:r>
                      <a:endParaRPr lang="pt-BR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dirty="0" smtClean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2º TRIMESTRE – </a:t>
                      </a:r>
                      <a:r>
                        <a:rPr lang="pt-BR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PESO 1</a:t>
                      </a:r>
                    </a:p>
                    <a:p>
                      <a:pPr algn="ctr"/>
                      <a:endParaRPr lang="pt-BR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dirty="0" smtClean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3º TRIMESTRE – </a:t>
                      </a:r>
                      <a:r>
                        <a:rPr lang="pt-BR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PESO 2</a:t>
                      </a:r>
                    </a:p>
                    <a:p>
                      <a:pPr algn="ctr"/>
                      <a:endParaRPr lang="pt-BR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81298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2800" dirty="0" smtClean="0"/>
                        <a:t>Média Final =</a:t>
                      </a:r>
                      <a:r>
                        <a:rPr lang="pt-BR" sz="2800" u="sng" dirty="0" smtClean="0"/>
                        <a:t> (1º </a:t>
                      </a:r>
                      <a:r>
                        <a:rPr lang="pt-BR" sz="2800" u="sng" dirty="0" err="1" smtClean="0"/>
                        <a:t>Trim</a:t>
                      </a:r>
                      <a:r>
                        <a:rPr lang="pt-BR" sz="2800" u="sng" dirty="0" smtClean="0"/>
                        <a:t> x 1) + (2º </a:t>
                      </a:r>
                      <a:r>
                        <a:rPr lang="pt-BR" sz="2800" u="sng" dirty="0" err="1" smtClean="0"/>
                        <a:t>Trim</a:t>
                      </a:r>
                      <a:r>
                        <a:rPr lang="pt-BR" sz="2800" u="sng" dirty="0" smtClean="0"/>
                        <a:t> x 1) + (3º </a:t>
                      </a:r>
                      <a:r>
                        <a:rPr lang="pt-BR" sz="2800" u="sng" dirty="0" err="1" smtClean="0"/>
                        <a:t>Trim</a:t>
                      </a:r>
                      <a:r>
                        <a:rPr lang="pt-BR" sz="2800" u="sng" dirty="0" smtClean="0"/>
                        <a:t> x2)</a:t>
                      </a:r>
                      <a:r>
                        <a:rPr lang="pt-BR" sz="2800" dirty="0" smtClean="0"/>
                        <a:t/>
                      </a:r>
                      <a:br>
                        <a:rPr lang="pt-BR" sz="2800" dirty="0" smtClean="0"/>
                      </a:br>
                      <a:r>
                        <a:rPr lang="pt-BR" sz="2800" dirty="0" smtClean="0"/>
                        <a:t>4 </a:t>
                      </a:r>
                      <a:endParaRPr lang="pt-BR" sz="28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l"/>
                      <a:endParaRPr lang="pt-BR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l"/>
                      <a:endParaRPr lang="pt-BR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pt-BR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00234">
                <a:tc gridSpan="5">
                  <a:txBody>
                    <a:bodyPr/>
                    <a:lstStyle/>
                    <a:p>
                      <a:pPr algn="ctr"/>
                      <a:r>
                        <a:rPr lang="pt-BR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pt-BR" sz="18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Nota final ≥ 6,0</a:t>
                      </a:r>
                      <a:endParaRPr lang="pt-BR" sz="1800" kern="1200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pt-BR" sz="1800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 A nota mínima, em cada trimestre, é seis. Não há arredondamento de notas.</a:t>
                      </a:r>
                      <a:endParaRPr lang="pt-BR" sz="280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5658">
                <a:tc rowSpan="2">
                  <a:txBody>
                    <a:bodyPr/>
                    <a:lstStyle/>
                    <a:p>
                      <a:pPr algn="ctr"/>
                      <a:r>
                        <a:rPr lang="pt-BR" sz="2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RECUPERAÇÃO </a:t>
                      </a:r>
                    </a:p>
                    <a:p>
                      <a:pPr algn="ctr"/>
                      <a:r>
                        <a:rPr lang="pt-BR" sz="2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INTENSIVA</a:t>
                      </a:r>
                      <a:endParaRPr lang="pt-BR" sz="2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ENSINO FUNDAMENTAL </a:t>
                      </a:r>
                      <a:endParaRPr lang="pt-BR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l"/>
                      <a:endParaRPr lang="pt-BR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EM ATÉ 3 DISCIPLINAS</a:t>
                      </a:r>
                      <a:endParaRPr lang="pt-BR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5383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ENSINO</a:t>
                      </a:r>
                      <a:r>
                        <a:rPr lang="pt-BR" baseline="0" dirty="0" smtClean="0"/>
                        <a:t> MÉDIO</a:t>
                      </a:r>
                      <a:endParaRPr lang="pt-BR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EM ATÉ 4 DISCIPLINAS</a:t>
                      </a:r>
                      <a:endParaRPr lang="pt-BR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6" name="Image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0846" y="5518672"/>
            <a:ext cx="1007918" cy="66528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326" y="5303189"/>
            <a:ext cx="933954" cy="880770"/>
          </a:xfrm>
          <a:prstGeom prst="rect">
            <a:avLst/>
          </a:prstGeom>
        </p:spPr>
      </p:pic>
      <p:sp>
        <p:nvSpPr>
          <p:cNvPr id="2" name="Listra Diagonal 1"/>
          <p:cNvSpPr/>
          <p:nvPr/>
        </p:nvSpPr>
        <p:spPr>
          <a:xfrm>
            <a:off x="0" y="0"/>
            <a:ext cx="4023360" cy="1531620"/>
          </a:xfrm>
          <a:prstGeom prst="diagStripe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3200" b="1" dirty="0">
              <a:solidFill>
                <a:schemeClr val="bg1"/>
              </a:solidFill>
            </a:endParaRPr>
          </a:p>
        </p:txBody>
      </p:sp>
      <p:sp>
        <p:nvSpPr>
          <p:cNvPr id="3" name="CaixaDeTexto 2"/>
          <p:cNvSpPr txBox="1"/>
          <p:nvPr/>
        </p:nvSpPr>
        <p:spPr>
          <a:xfrm rot="20295025">
            <a:off x="817173" y="149886"/>
            <a:ext cx="143791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chemeClr val="bg1"/>
                </a:solidFill>
                <a:latin typeface="Berlin Sans FB Demi" panose="020E0802020502020306" pitchFamily="34" charset="0"/>
              </a:rPr>
              <a:t>2018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0918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b="1" dirty="0" smtClean="0">
                <a:solidFill>
                  <a:schemeClr val="accent1">
                    <a:lumMod val="75000"/>
                  </a:schemeClr>
                </a:solidFill>
              </a:rPr>
              <a:t>SITUAÇÃO 1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pt-BR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 smtClean="0"/>
          </a:p>
          <a:p>
            <a:pPr algn="ctr"/>
            <a:r>
              <a:rPr lang="pt-BR" dirty="0" smtClean="0">
                <a:solidFill>
                  <a:schemeClr val="tx1"/>
                </a:solidFill>
              </a:rPr>
              <a:t>Média </a:t>
            </a:r>
            <a:r>
              <a:rPr lang="pt-BR" dirty="0">
                <a:solidFill>
                  <a:schemeClr val="tx1"/>
                </a:solidFill>
              </a:rPr>
              <a:t>Final =</a:t>
            </a:r>
            <a:r>
              <a:rPr lang="pt-BR" u="sng" dirty="0">
                <a:solidFill>
                  <a:schemeClr val="tx1"/>
                </a:solidFill>
              </a:rPr>
              <a:t> </a:t>
            </a:r>
            <a:r>
              <a:rPr lang="pt-BR" u="sng" dirty="0" smtClean="0">
                <a:solidFill>
                  <a:schemeClr val="tx1"/>
                </a:solidFill>
              </a:rPr>
              <a:t>(5.5 x </a:t>
            </a:r>
            <a:r>
              <a:rPr lang="pt-BR" u="sng" dirty="0">
                <a:solidFill>
                  <a:schemeClr val="tx1"/>
                </a:solidFill>
              </a:rPr>
              <a:t>1) + </a:t>
            </a:r>
            <a:r>
              <a:rPr lang="pt-BR" u="sng" dirty="0" smtClean="0">
                <a:solidFill>
                  <a:schemeClr val="tx1"/>
                </a:solidFill>
              </a:rPr>
              <a:t>(4.5 x </a:t>
            </a:r>
            <a:r>
              <a:rPr lang="pt-BR" u="sng" dirty="0">
                <a:solidFill>
                  <a:schemeClr val="tx1"/>
                </a:solidFill>
              </a:rPr>
              <a:t>1) + </a:t>
            </a:r>
            <a:r>
              <a:rPr lang="pt-BR" u="sng" dirty="0" smtClean="0">
                <a:solidFill>
                  <a:schemeClr val="tx1"/>
                </a:solidFill>
              </a:rPr>
              <a:t>(7 x 2) </a:t>
            </a:r>
            <a:r>
              <a:rPr lang="pt-BR" dirty="0">
                <a:solidFill>
                  <a:schemeClr val="tx1"/>
                </a:solidFill>
              </a:rPr>
              <a:t/>
            </a:r>
            <a:br>
              <a:rPr lang="pt-BR" dirty="0">
                <a:solidFill>
                  <a:schemeClr val="tx1"/>
                </a:solidFill>
              </a:rPr>
            </a:br>
            <a:r>
              <a:rPr lang="pt-BR" dirty="0" smtClean="0">
                <a:solidFill>
                  <a:schemeClr val="tx1"/>
                </a:solidFill>
              </a:rPr>
              <a:t>                       4 </a:t>
            </a:r>
          </a:p>
          <a:p>
            <a:pPr algn="ctr"/>
            <a:r>
              <a:rPr lang="pt-BR" sz="2400" dirty="0" smtClean="0">
                <a:solidFill>
                  <a:schemeClr val="tx1"/>
                </a:solidFill>
              </a:rPr>
              <a:t>                    5.5 + 4.5 + 14 = 24 </a:t>
            </a:r>
          </a:p>
          <a:p>
            <a:pPr algn="ctr"/>
            <a:r>
              <a:rPr lang="pt-BR" sz="2400" dirty="0" smtClean="0">
                <a:solidFill>
                  <a:schemeClr val="tx1"/>
                </a:solidFill>
              </a:rPr>
              <a:t>                  24 ÷ 4 = 6</a:t>
            </a:r>
            <a:endParaRPr lang="pt-BR" sz="2400" dirty="0">
              <a:solidFill>
                <a:schemeClr val="tx1"/>
              </a:solidFill>
            </a:endParaRPr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/>
          </p:nvPr>
        </p:nvGraphicFramePr>
        <p:xfrm>
          <a:off x="4191462" y="2088572"/>
          <a:ext cx="4057072" cy="1463040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20285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285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1912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TRIMESTRE</a:t>
                      </a:r>
                      <a:endParaRPr lang="pt-BR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NOTA FINAL</a:t>
                      </a:r>
                      <a:endParaRPr lang="pt-BR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5078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1º (Peso 1)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5,5</a:t>
                      </a:r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5078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2º (Peso 1)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4,5</a:t>
                      </a:r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5077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3º (Peso 2)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7</a:t>
                      </a:r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6" name="Image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0846" y="5518672"/>
            <a:ext cx="1007918" cy="66528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326" y="5303189"/>
            <a:ext cx="933954" cy="880770"/>
          </a:xfrm>
          <a:prstGeom prst="rect">
            <a:avLst/>
          </a:prstGeom>
        </p:spPr>
      </p:pic>
      <p:sp>
        <p:nvSpPr>
          <p:cNvPr id="9" name="Espaço Reservado para Conteúdo 2"/>
          <p:cNvSpPr txBox="1">
            <a:spLocks/>
          </p:cNvSpPr>
          <p:nvPr/>
        </p:nvSpPr>
        <p:spPr>
          <a:xfrm>
            <a:off x="838200" y="1832621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pt-BR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 smtClean="0"/>
          </a:p>
          <a:p>
            <a:pPr algn="ctr"/>
            <a:r>
              <a:rPr lang="pt-BR" dirty="0" smtClean="0"/>
              <a:t>Média Final =</a:t>
            </a:r>
            <a:r>
              <a:rPr lang="pt-BR" u="sng" dirty="0" smtClean="0"/>
              <a:t> (5.5 x 1) + (4.5 x 1) + (7 x 2) 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                       4 </a:t>
            </a:r>
          </a:p>
          <a:p>
            <a:pPr algn="ctr"/>
            <a:r>
              <a:rPr lang="pt-BR" sz="2400" dirty="0" smtClean="0"/>
              <a:t>                    5.5 + 4.5 + 14 = 24 </a:t>
            </a:r>
          </a:p>
          <a:p>
            <a:pPr algn="ctr"/>
            <a:r>
              <a:rPr lang="pt-BR" sz="2400" dirty="0" smtClean="0"/>
              <a:t>                  24 ÷ 4 = 6</a:t>
            </a:r>
            <a:endParaRPr lang="pt-BR" sz="2400" dirty="0"/>
          </a:p>
        </p:txBody>
      </p:sp>
      <p:sp>
        <p:nvSpPr>
          <p:cNvPr id="10" name="Listra Diagonal 9"/>
          <p:cNvSpPr/>
          <p:nvPr/>
        </p:nvSpPr>
        <p:spPr>
          <a:xfrm>
            <a:off x="0" y="0"/>
            <a:ext cx="4023360" cy="1531620"/>
          </a:xfrm>
          <a:prstGeom prst="diagStripe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3200" b="1" dirty="0">
              <a:solidFill>
                <a:schemeClr val="bg1"/>
              </a:solidFill>
            </a:endParaRPr>
          </a:p>
        </p:txBody>
      </p:sp>
      <p:sp>
        <p:nvSpPr>
          <p:cNvPr id="11" name="CaixaDeTexto 10"/>
          <p:cNvSpPr txBox="1"/>
          <p:nvPr/>
        </p:nvSpPr>
        <p:spPr>
          <a:xfrm rot="20295025">
            <a:off x="817173" y="149886"/>
            <a:ext cx="143791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chemeClr val="bg1"/>
                </a:solidFill>
                <a:latin typeface="Berlin Sans FB Demi" panose="020E0802020502020306" pitchFamily="34" charset="0"/>
              </a:rPr>
              <a:t>2018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98004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b="1" dirty="0" smtClean="0">
                <a:solidFill>
                  <a:schemeClr val="accent1">
                    <a:lumMod val="75000"/>
                  </a:schemeClr>
                </a:solidFill>
              </a:rPr>
              <a:t>SITUAÇÃO 2</a:t>
            </a:r>
            <a:endParaRPr lang="pt-BR" b="1" dirty="0"/>
          </a:p>
        </p:txBody>
      </p:sp>
      <p:graphicFrame>
        <p:nvGraphicFramePr>
          <p:cNvPr id="4" name="Tabela 3"/>
          <p:cNvGraphicFramePr>
            <a:graphicFrameLocks noGrp="1"/>
          </p:cNvGraphicFramePr>
          <p:nvPr>
            <p:extLst/>
          </p:nvPr>
        </p:nvGraphicFramePr>
        <p:xfrm>
          <a:off x="4191462" y="2088572"/>
          <a:ext cx="4057072" cy="1463040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20285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285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1912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TRIMESTRE</a:t>
                      </a:r>
                      <a:endParaRPr lang="pt-BR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NOTA FINAL</a:t>
                      </a:r>
                      <a:endParaRPr lang="pt-BR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5078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1º (Peso 1)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9,0</a:t>
                      </a:r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5078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2º (Peso 1)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9,0</a:t>
                      </a:r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5077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3º (Peso 2)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3,5</a:t>
                      </a:r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Retângulo 5"/>
          <p:cNvSpPr/>
          <p:nvPr/>
        </p:nvSpPr>
        <p:spPr>
          <a:xfrm>
            <a:off x="3078480" y="2977431"/>
            <a:ext cx="6096000" cy="264687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pt-BR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/>
          </a:p>
          <a:p>
            <a:pPr algn="ctr"/>
            <a:r>
              <a:rPr lang="pt-BR" dirty="0"/>
              <a:t>Média Final =</a:t>
            </a:r>
            <a:r>
              <a:rPr lang="pt-BR" u="sng" dirty="0"/>
              <a:t> </a:t>
            </a:r>
            <a:r>
              <a:rPr lang="pt-BR" u="sng" dirty="0" smtClean="0"/>
              <a:t>(9,0 </a:t>
            </a:r>
            <a:r>
              <a:rPr lang="pt-BR" u="sng" dirty="0"/>
              <a:t>x 1) + </a:t>
            </a:r>
            <a:r>
              <a:rPr lang="pt-BR" u="sng" dirty="0" smtClean="0"/>
              <a:t>(9,0 </a:t>
            </a:r>
            <a:r>
              <a:rPr lang="pt-BR" u="sng" dirty="0"/>
              <a:t>x 1) + </a:t>
            </a:r>
            <a:r>
              <a:rPr lang="pt-BR" u="sng" dirty="0" smtClean="0"/>
              <a:t>(3,5 </a:t>
            </a:r>
            <a:r>
              <a:rPr lang="pt-BR" u="sng" dirty="0"/>
              <a:t>x 2) </a:t>
            </a:r>
            <a:r>
              <a:rPr lang="pt-BR" dirty="0"/>
              <a:t/>
            </a:r>
            <a:br>
              <a:rPr lang="pt-BR" dirty="0"/>
            </a:br>
            <a:r>
              <a:rPr lang="pt-BR" dirty="0"/>
              <a:t>                       4 </a:t>
            </a:r>
          </a:p>
          <a:p>
            <a:pPr algn="ctr"/>
            <a:r>
              <a:rPr lang="pt-BR" sz="2000" dirty="0"/>
              <a:t>                    </a:t>
            </a:r>
            <a:r>
              <a:rPr lang="pt-BR" sz="2000" dirty="0" smtClean="0"/>
              <a:t>9,0 </a:t>
            </a:r>
            <a:r>
              <a:rPr lang="pt-BR" sz="2000" dirty="0"/>
              <a:t>+ </a:t>
            </a:r>
            <a:r>
              <a:rPr lang="pt-BR" sz="2000" dirty="0" smtClean="0"/>
              <a:t>9,0 </a:t>
            </a:r>
            <a:r>
              <a:rPr lang="pt-BR" sz="2000" dirty="0"/>
              <a:t>+ </a:t>
            </a:r>
            <a:r>
              <a:rPr lang="pt-BR" sz="2000" dirty="0" smtClean="0"/>
              <a:t>7 </a:t>
            </a:r>
            <a:r>
              <a:rPr lang="pt-BR" sz="2000" dirty="0"/>
              <a:t>= </a:t>
            </a:r>
            <a:r>
              <a:rPr lang="pt-BR" sz="2000" dirty="0" smtClean="0"/>
              <a:t>25 </a:t>
            </a:r>
            <a:endParaRPr lang="pt-BR" sz="2000" dirty="0"/>
          </a:p>
          <a:p>
            <a:pPr algn="ctr"/>
            <a:r>
              <a:rPr lang="pt-BR" sz="2000" dirty="0"/>
              <a:t>                  </a:t>
            </a:r>
            <a:r>
              <a:rPr lang="pt-BR" sz="2000" dirty="0" smtClean="0"/>
              <a:t>25 </a:t>
            </a:r>
            <a:r>
              <a:rPr lang="pt-BR" sz="2000" dirty="0"/>
              <a:t>÷ 4 = </a:t>
            </a:r>
            <a:r>
              <a:rPr lang="pt-BR" sz="2000" dirty="0" smtClean="0"/>
              <a:t>6.25</a:t>
            </a:r>
            <a:endParaRPr lang="pt-BR" sz="2000" dirty="0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0846" y="5518672"/>
            <a:ext cx="1007918" cy="665287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326" y="5303189"/>
            <a:ext cx="933954" cy="880770"/>
          </a:xfrm>
          <a:prstGeom prst="rect">
            <a:avLst/>
          </a:prstGeom>
        </p:spPr>
      </p:pic>
      <p:sp>
        <p:nvSpPr>
          <p:cNvPr id="9" name="Listra Diagonal 8"/>
          <p:cNvSpPr/>
          <p:nvPr/>
        </p:nvSpPr>
        <p:spPr>
          <a:xfrm>
            <a:off x="0" y="0"/>
            <a:ext cx="4023360" cy="1531620"/>
          </a:xfrm>
          <a:prstGeom prst="diagStripe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3200" b="1" dirty="0">
              <a:solidFill>
                <a:schemeClr val="bg1"/>
              </a:solidFill>
            </a:endParaRPr>
          </a:p>
        </p:txBody>
      </p:sp>
      <p:sp>
        <p:nvSpPr>
          <p:cNvPr id="11" name="CaixaDeTexto 10"/>
          <p:cNvSpPr txBox="1"/>
          <p:nvPr/>
        </p:nvSpPr>
        <p:spPr>
          <a:xfrm rot="20295025">
            <a:off x="817173" y="149886"/>
            <a:ext cx="143791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chemeClr val="bg1"/>
                </a:solidFill>
                <a:latin typeface="Berlin Sans FB Demi" panose="020E0802020502020306" pitchFamily="34" charset="0"/>
              </a:rPr>
              <a:t>2018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12434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205827"/>
            <a:ext cx="1349993" cy="1273117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6376" y="205827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defTabSz="914400">
              <a:lnSpc>
                <a:spcPct val="95000"/>
              </a:lnSpc>
              <a:spcBef>
                <a:spcPts val="0"/>
              </a:spcBef>
              <a:buNone/>
            </a:pPr>
            <a:r>
              <a:rPr lang="pt-BR" b="1" i="0" dirty="0" smtClean="0">
                <a:solidFill>
                  <a:srgbClr val="002060"/>
                </a:solidFill>
                <a:latin typeface="Calibri"/>
                <a:ea typeface="+mj-ea"/>
                <a:cs typeface="+mj-cs"/>
              </a:rPr>
              <a:t>CRITÉRIOS DE AVALIAÇÃO</a:t>
            </a:r>
            <a:endParaRPr lang="pt-BR" b="1" i="0" dirty="0">
              <a:solidFill>
                <a:srgbClr val="002060"/>
              </a:solidFill>
              <a:latin typeface="Calibri"/>
              <a:ea typeface="+mj-ea"/>
              <a:cs typeface="+mj-cs"/>
            </a:endParaRP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77537035"/>
              </p:ext>
            </p:extLst>
          </p:nvPr>
        </p:nvGraphicFramePr>
        <p:xfrm>
          <a:off x="2042022" y="2273877"/>
          <a:ext cx="8104908" cy="2246169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40524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524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7812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PARTICIPAÇÃO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ATIVIDADES DIVERSAS</a:t>
                      </a:r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7812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Valor 0,0 a</a:t>
                      </a:r>
                      <a:r>
                        <a:rPr lang="pt-BR" baseline="0" dirty="0" smtClean="0"/>
                        <a:t> 1,0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Valor 0,0 a</a:t>
                      </a:r>
                      <a:r>
                        <a:rPr lang="pt-BR" baseline="0" dirty="0" smtClean="0"/>
                        <a:t> 5,0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90545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err="1" smtClean="0"/>
                        <a:t>Interesse</a:t>
                      </a:r>
                      <a:endParaRPr lang="en-US" sz="1800" dirty="0" smtClean="0"/>
                    </a:p>
                    <a:p>
                      <a:pPr algn="ctr"/>
                      <a:r>
                        <a:rPr lang="en-US" sz="1800" dirty="0" err="1" smtClean="0"/>
                        <a:t>Desenvolvimento</a:t>
                      </a:r>
                      <a:endParaRPr lang="en-US" sz="1800" dirty="0" smtClean="0"/>
                    </a:p>
                    <a:p>
                      <a:pPr algn="ctr"/>
                      <a:r>
                        <a:rPr lang="en-US" sz="1800" dirty="0" err="1" smtClean="0"/>
                        <a:t>Disciplina</a:t>
                      </a:r>
                      <a:endParaRPr lang="en-US" sz="1800" dirty="0" smtClean="0"/>
                    </a:p>
                    <a:p>
                      <a:pPr algn="ctr"/>
                      <a:r>
                        <a:rPr lang="en-US" sz="1800" dirty="0" err="1" smtClean="0"/>
                        <a:t>Tarefas</a:t>
                      </a:r>
                      <a:endParaRPr lang="en-US" sz="1800" dirty="0" smtClean="0"/>
                    </a:p>
                    <a:p>
                      <a:pPr algn="ctr"/>
                      <a:r>
                        <a:rPr lang="en-US" sz="1800" dirty="0" err="1" smtClean="0"/>
                        <a:t>Postura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-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dirty="0" err="1" smtClean="0"/>
                        <a:t>Prova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baseline="0" dirty="0" err="1" smtClean="0"/>
                        <a:t>parcial</a:t>
                      </a:r>
                      <a:r>
                        <a:rPr lang="en-US" sz="1800" baseline="0" dirty="0" smtClean="0"/>
                        <a:t>/ </a:t>
                      </a:r>
                      <a:r>
                        <a:rPr lang="en-US" sz="1800" baseline="0" dirty="0" err="1" smtClean="0"/>
                        <a:t>atividades</a:t>
                      </a:r>
                      <a:r>
                        <a:rPr lang="en-US" sz="1800" baseline="0" dirty="0" smtClean="0"/>
                        <a:t>/</a:t>
                      </a:r>
                      <a:r>
                        <a:rPr lang="en-US" sz="1800" baseline="0" dirty="0" err="1" smtClean="0"/>
                        <a:t>trabalho</a:t>
                      </a:r>
                      <a:r>
                        <a:rPr lang="en-US" sz="1800" baseline="0" dirty="0" smtClean="0"/>
                        <a:t>/</a:t>
                      </a:r>
                      <a:r>
                        <a:rPr lang="en-US" sz="1800" baseline="0" dirty="0" err="1" smtClean="0"/>
                        <a:t>projeto</a:t>
                      </a:r>
                      <a:r>
                        <a:rPr lang="en-US" sz="1800" dirty="0" smtClean="0"/>
                        <a:t> (3,0 </a:t>
                      </a:r>
                      <a:r>
                        <a:rPr lang="en-US" sz="1800" dirty="0" err="1" smtClean="0"/>
                        <a:t>pontos</a:t>
                      </a:r>
                      <a:r>
                        <a:rPr lang="en-US" sz="1800" dirty="0" smtClean="0"/>
                        <a:t>)</a:t>
                      </a:r>
                    </a:p>
                    <a:p>
                      <a:pPr algn="ctr"/>
                      <a:endParaRPr lang="en-US" sz="1800" dirty="0" smtClean="0"/>
                    </a:p>
                    <a:p>
                      <a:pPr algn="ctr"/>
                      <a:r>
                        <a:rPr lang="en-US" sz="1800" dirty="0" smtClean="0"/>
                        <a:t>- </a:t>
                      </a:r>
                      <a:r>
                        <a:rPr lang="en-US" sz="1800" dirty="0" err="1" smtClean="0"/>
                        <a:t>Simulado</a:t>
                      </a:r>
                      <a:r>
                        <a:rPr lang="en-US" sz="1800" dirty="0" smtClean="0"/>
                        <a:t> (2,0 </a:t>
                      </a:r>
                      <a:r>
                        <a:rPr lang="en-US" sz="1800" dirty="0" err="1" smtClean="0"/>
                        <a:t>pontos</a:t>
                      </a:r>
                      <a:r>
                        <a:rPr lang="en-US" sz="1800" dirty="0" smtClean="0"/>
                        <a:t>)</a:t>
                      </a:r>
                    </a:p>
                    <a:p>
                      <a:pPr algn="ctr"/>
                      <a:endParaRPr lang="en-US" sz="18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2678735"/>
              </p:ext>
            </p:extLst>
          </p:nvPr>
        </p:nvGraphicFramePr>
        <p:xfrm>
          <a:off x="2042022" y="4709775"/>
          <a:ext cx="8128000" cy="1209811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PROVA TRIMESTRAL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NOTA DO TRIMESTRE</a:t>
                      </a:r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813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Valor 0,0 a</a:t>
                      </a:r>
                      <a:r>
                        <a:rPr lang="pt-BR" baseline="0" dirty="0" smtClean="0"/>
                        <a:t> 4,0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Valor 0,0 a</a:t>
                      </a:r>
                      <a:r>
                        <a:rPr lang="pt-BR" baseline="0" dirty="0" smtClean="0"/>
                        <a:t> 10,0</a:t>
                      </a:r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Conteúdos</a:t>
                      </a:r>
                      <a:r>
                        <a:rPr lang="pt-BR" baseline="0" dirty="0" smtClean="0"/>
                        <a:t> do trimestre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Somatória</a:t>
                      </a:r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CaixaDeTexto 2"/>
          <p:cNvSpPr txBox="1"/>
          <p:nvPr/>
        </p:nvSpPr>
        <p:spPr>
          <a:xfrm>
            <a:off x="4433085" y="6208393"/>
            <a:ext cx="33458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Recuperação Contínua / Paralela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49699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542486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4946" y="5584883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>
                <a:solidFill>
                  <a:schemeClr val="accent5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AVALIAÇÕES EXTERNAS</a:t>
            </a:r>
            <a:endParaRPr lang="pt-BR" b="1" dirty="0">
              <a:solidFill>
                <a:srgbClr val="00206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spcBef>
                <a:spcPts val="0"/>
              </a:spcBef>
              <a:buNone/>
              <a:defRPr/>
            </a:pPr>
            <a:r>
              <a:rPr lang="pt-BR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SIMULADO ANGLO</a:t>
            </a:r>
            <a:endParaRPr lang="pt-BR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endParaRPr lang="pt-BR" sz="2400" dirty="0" smtClean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 smtClean="0"/>
              <a:t>Trimestralmente</a:t>
            </a:r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endParaRPr lang="en-US" sz="2400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Será composto </a:t>
            </a:r>
            <a:r>
              <a:rPr lang="pt-BR" sz="2400" dirty="0" smtClean="0"/>
              <a:t>por </a:t>
            </a:r>
            <a:r>
              <a:rPr lang="pt-BR" sz="2400" dirty="0"/>
              <a:t>todas as disciplinas cursadas pelo aluno. O valor do simulado é de 0 a 2,0, considerando-se o número de acertos, com nota única para todas as disciplinas</a:t>
            </a:r>
            <a:r>
              <a:rPr lang="pt-BR" sz="2400" dirty="0" smtClean="0"/>
              <a:t>.</a:t>
            </a:r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endParaRPr lang="en-US" sz="2400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Classificação anual interna para concessão de bolsas de estudo.</a:t>
            </a:r>
            <a:endParaRPr lang="en-US" sz="2400" dirty="0"/>
          </a:p>
          <a:p>
            <a:endParaRPr lang="pt-BR" dirty="0"/>
          </a:p>
        </p:txBody>
      </p:sp>
      <p:sp>
        <p:nvSpPr>
          <p:cNvPr id="7" name="Listra Diagonal 6"/>
          <p:cNvSpPr/>
          <p:nvPr/>
        </p:nvSpPr>
        <p:spPr>
          <a:xfrm>
            <a:off x="0" y="0"/>
            <a:ext cx="4023360" cy="1531620"/>
          </a:xfrm>
          <a:prstGeom prst="diagStripe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3200" b="1" dirty="0">
              <a:solidFill>
                <a:schemeClr val="bg1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 rot="20295025">
            <a:off x="817173" y="149886"/>
            <a:ext cx="143791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chemeClr val="bg1"/>
                </a:solidFill>
                <a:latin typeface="Berlin Sans FB Demi" panose="020E0802020502020306" pitchFamily="34" charset="0"/>
              </a:rPr>
              <a:t>2018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97574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 smtClean="0">
                <a:solidFill>
                  <a:schemeClr val="accent5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AVALIAÇÕES EXTERNAS</a:t>
            </a:r>
            <a:endParaRPr lang="pt-BR" dirty="0">
              <a:solidFill>
                <a:schemeClr val="accent5">
                  <a:lumMod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80160" y="2005445"/>
            <a:ext cx="9628632" cy="4779819"/>
          </a:xfrm>
        </p:spPr>
        <p:txBody>
          <a:bodyPr>
            <a:normAutofit lnSpcReduction="10000"/>
          </a:bodyPr>
          <a:lstStyle/>
          <a:p>
            <a:pPr algn="just">
              <a:buFontTx/>
              <a:buChar char="•"/>
            </a:pPr>
            <a:r>
              <a:rPr lang="pt-BR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GEEKIE TESTE</a:t>
            </a:r>
          </a:p>
          <a:p>
            <a:pPr marL="0" indent="0" algn="just">
              <a:buNone/>
            </a:pPr>
            <a:r>
              <a:rPr lang="pt-BR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Trata-se de uma confiável avaliação externa. Com ela, é possível que a escola obtenha dados e potencialize práticas pedagógicas.</a:t>
            </a:r>
          </a:p>
          <a:p>
            <a:pPr lvl="1" algn="just">
              <a:buFontTx/>
              <a:buChar char="•"/>
            </a:pPr>
            <a:endParaRPr lang="pt-BR" sz="17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>
              <a:buFontTx/>
              <a:buChar char="•"/>
            </a:pPr>
            <a:r>
              <a:rPr lang="pt-BR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(Do 5º </a:t>
            </a:r>
            <a:r>
              <a:rPr lang="pt-BR" sz="1700" dirty="0">
                <a:latin typeface="Arial" panose="020B0604020202020204" pitchFamily="34" charset="0"/>
                <a:cs typeface="Arial" panose="020B0604020202020204" pitchFamily="34" charset="0"/>
              </a:rPr>
              <a:t>ano EF à 3ª série EM)</a:t>
            </a:r>
          </a:p>
          <a:p>
            <a:pPr lvl="1" algn="just">
              <a:buFontTx/>
              <a:buChar char="•"/>
            </a:pPr>
            <a:r>
              <a:rPr lang="en-US" sz="17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Ocorre</a:t>
            </a:r>
            <a:r>
              <a:rPr lang="en-US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uma</a:t>
            </a:r>
            <a:r>
              <a:rPr lang="en-US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vez</a:t>
            </a:r>
            <a:r>
              <a:rPr lang="en-US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por</a:t>
            </a:r>
            <a:r>
              <a:rPr lang="en-US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semestre</a:t>
            </a:r>
            <a:r>
              <a:rPr lang="en-US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algn="just">
              <a:buFontTx/>
              <a:buChar char="•"/>
            </a:pPr>
            <a:endParaRPr lang="en-US" sz="1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>
              <a:buFontTx/>
              <a:buChar char="•"/>
            </a:pPr>
            <a:endParaRPr lang="en-US" sz="17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1700" b="1" dirty="0">
                <a:latin typeface="Arial" panose="020B0604020202020204" pitchFamily="34" charset="0"/>
                <a:cs typeface="Arial" panose="020B0604020202020204" pitchFamily="34" charset="0"/>
              </a:rPr>
              <a:t>PARA O ENSINO FUNDAMENTAL</a:t>
            </a:r>
          </a:p>
          <a:p>
            <a:pPr marL="0" indent="0" algn="just">
              <a:buNone/>
            </a:pPr>
            <a:r>
              <a:rPr lang="pt-BR" sz="1700" dirty="0">
                <a:latin typeface="Arial" panose="020B0604020202020204" pitchFamily="34" charset="0"/>
                <a:cs typeface="Arial" panose="020B0604020202020204" pitchFamily="34" charset="0"/>
              </a:rPr>
              <a:t>Avaliação focada em verificar as habilidades que os alunos devem adquirir durante </a:t>
            </a:r>
            <a:r>
              <a:rPr lang="pt-BR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essa </a:t>
            </a:r>
            <a:r>
              <a:rPr lang="pt-BR" sz="1700" dirty="0">
                <a:latin typeface="Arial" panose="020B0604020202020204" pitchFamily="34" charset="0"/>
                <a:cs typeface="Arial" panose="020B0604020202020204" pitchFamily="34" charset="0"/>
              </a:rPr>
              <a:t>etapa de ensino. É baseada na matriz de referência e na escala de proficiência do </a:t>
            </a:r>
            <a:r>
              <a:rPr lang="pt-BR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Saeb.</a:t>
            </a:r>
          </a:p>
          <a:p>
            <a:pPr marL="0" indent="0">
              <a:buNone/>
            </a:pPr>
            <a:endParaRPr lang="pt-BR" sz="1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1700" b="1" dirty="0">
                <a:latin typeface="Arial" panose="020B0604020202020204" pitchFamily="34" charset="0"/>
                <a:cs typeface="Arial" panose="020B0604020202020204" pitchFamily="34" charset="0"/>
              </a:rPr>
              <a:t>PARA O ENSINO MÉDIO</a:t>
            </a:r>
          </a:p>
          <a:p>
            <a:pPr marL="0" indent="0" algn="just">
              <a:buNone/>
            </a:pPr>
            <a:r>
              <a:rPr lang="pt-BR" sz="1700" dirty="0">
                <a:latin typeface="Arial" panose="020B0604020202020204" pitchFamily="34" charset="0"/>
                <a:cs typeface="Arial" panose="020B0604020202020204" pitchFamily="34" charset="0"/>
              </a:rPr>
              <a:t>A melhor avaliação para ajudar </a:t>
            </a:r>
            <a:r>
              <a:rPr lang="pt-BR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os </a:t>
            </a:r>
            <a:r>
              <a:rPr lang="pt-BR" sz="1700" dirty="0">
                <a:latin typeface="Arial" panose="020B0604020202020204" pitchFamily="34" charset="0"/>
                <a:cs typeface="Arial" panose="020B0604020202020204" pitchFamily="34" charset="0"/>
              </a:rPr>
              <a:t>alunos a </a:t>
            </a:r>
            <a:r>
              <a:rPr lang="pt-BR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ingressarem </a:t>
            </a:r>
            <a:r>
              <a:rPr lang="pt-BR" sz="1700" dirty="0">
                <a:latin typeface="Arial" panose="020B0604020202020204" pitchFamily="34" charset="0"/>
                <a:cs typeface="Arial" panose="020B0604020202020204" pitchFamily="34" charset="0"/>
              </a:rPr>
              <a:t>no Ensino Superior. É baseada na matriz de habilidades e na escala de proficiência do Enem.</a:t>
            </a:r>
          </a:p>
          <a:p>
            <a:pPr>
              <a:buFontTx/>
              <a:buChar char="•"/>
            </a:pP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8658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defTabSz="914400">
              <a:lnSpc>
                <a:spcPct val="95000"/>
              </a:lnSpc>
              <a:spcBef>
                <a:spcPts val="0"/>
              </a:spcBef>
              <a:buNone/>
            </a:pPr>
            <a:r>
              <a:rPr lang="pt-BR" sz="3000" b="1" i="0" dirty="0" smtClean="0">
                <a:solidFill>
                  <a:schemeClr val="accent5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LIÇÃO DE CASA</a:t>
            </a:r>
            <a:endParaRPr lang="pt-BR" sz="3000" b="1" i="0" dirty="0">
              <a:solidFill>
                <a:schemeClr val="accent5">
                  <a:lumMod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80160" y="2005444"/>
            <a:ext cx="9628632" cy="4852555"/>
          </a:xfrm>
        </p:spPr>
        <p:txBody>
          <a:bodyPr>
            <a:normAutofit/>
          </a:bodyPr>
          <a:lstStyle/>
          <a:p>
            <a:pPr algn="ctr">
              <a:spcBef>
                <a:spcPts val="0"/>
              </a:spcBef>
              <a:defRPr/>
            </a:pPr>
            <a:r>
              <a:rPr lang="pt-BR" dirty="0">
                <a:solidFill>
                  <a:srgbClr val="C00000"/>
                </a:solidFill>
              </a:rPr>
              <a:t>“Aula dada, aula </a:t>
            </a:r>
            <a:r>
              <a:rPr lang="pt-BR" dirty="0" smtClean="0">
                <a:solidFill>
                  <a:srgbClr val="C00000"/>
                </a:solidFill>
              </a:rPr>
              <a:t>estudada, hoje.”</a:t>
            </a:r>
            <a:endParaRPr lang="en-US" dirty="0">
              <a:solidFill>
                <a:srgbClr val="C00000"/>
              </a:solidFill>
            </a:endParaRPr>
          </a:p>
          <a:p>
            <a:pPr algn="ctr">
              <a:spcBef>
                <a:spcPts val="0"/>
              </a:spcBef>
              <a:defRPr/>
            </a:pPr>
            <a:r>
              <a:rPr lang="pt-BR" dirty="0">
                <a:solidFill>
                  <a:srgbClr val="C00000"/>
                </a:solidFill>
              </a:rPr>
              <a:t>Em aula, o aluno entende. Em casa, o aluno aprende.</a:t>
            </a:r>
          </a:p>
          <a:p>
            <a:pPr algn="ctr">
              <a:spcBef>
                <a:spcPts val="0"/>
              </a:spcBef>
              <a:defRPr/>
            </a:pPr>
            <a:endParaRPr lang="en-US" dirty="0"/>
          </a:p>
          <a:p>
            <a:pPr>
              <a:spcBef>
                <a:spcPts val="0"/>
              </a:spcBef>
              <a:defRPr/>
            </a:pPr>
            <a:r>
              <a:rPr lang="pt-BR" sz="2000" dirty="0" smtClean="0"/>
              <a:t>Mesmo quando </a:t>
            </a:r>
            <a:r>
              <a:rPr lang="pt-BR" sz="2000" dirty="0"/>
              <a:t>houver dúvida sobre </a:t>
            </a:r>
            <a:r>
              <a:rPr lang="pt-BR" sz="2000" dirty="0" smtClean="0"/>
              <a:t>a lição </a:t>
            </a:r>
            <a:r>
              <a:rPr lang="pt-BR" sz="2000" dirty="0"/>
              <a:t>de casa, o aluno deverá tentar fazê-la. Na sala de aula, o(a) professor(a) esclarecerá as dúvidas para que o aluno possa concluí-la.</a:t>
            </a:r>
          </a:p>
          <a:p>
            <a:pPr>
              <a:spcBef>
                <a:spcPts val="0"/>
              </a:spcBef>
              <a:defRPr/>
            </a:pPr>
            <a:endParaRPr lang="en-US" sz="2000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000" dirty="0"/>
              <a:t>Autonomia</a:t>
            </a:r>
            <a:endParaRPr lang="en-US" sz="2000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000" dirty="0"/>
              <a:t>Correção/ autocorreção</a:t>
            </a:r>
            <a:endParaRPr lang="en-US" sz="2000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000" dirty="0"/>
              <a:t>Incentivo à leitura</a:t>
            </a:r>
            <a:endParaRPr lang="en-US" sz="2000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000" dirty="0"/>
              <a:t>Interdisciplinaridade</a:t>
            </a:r>
            <a:endParaRPr lang="en-US" sz="2000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000" dirty="0" smtClean="0"/>
              <a:t>Projetos</a:t>
            </a:r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000" dirty="0" smtClean="0"/>
              <a:t>Plataformas de estudos</a:t>
            </a:r>
            <a:endParaRPr lang="en-US" sz="2000" dirty="0"/>
          </a:p>
          <a:p>
            <a:pPr>
              <a:spcBef>
                <a:spcPts val="0"/>
              </a:spcBef>
              <a:defRPr/>
            </a:pPr>
            <a:endParaRPr lang="en-US" dirty="0">
              <a:solidFill>
                <a:srgbClr val="C00000"/>
              </a:solidFill>
            </a:endParaRPr>
          </a:p>
          <a:p>
            <a:pPr>
              <a:spcBef>
                <a:spcPts val="0"/>
              </a:spcBef>
              <a:defRPr/>
            </a:pPr>
            <a:r>
              <a:rPr lang="pt-BR" sz="1400" b="1" i="1" dirty="0">
                <a:solidFill>
                  <a:srgbClr val="C00000"/>
                </a:solidFill>
              </a:rPr>
              <a:t>Obs.:</a:t>
            </a:r>
            <a:r>
              <a:rPr lang="pt-BR" sz="1400" dirty="0">
                <a:solidFill>
                  <a:srgbClr val="C00000"/>
                </a:solidFill>
              </a:rPr>
              <a:t> Atenção às datas de </a:t>
            </a:r>
            <a:r>
              <a:rPr lang="pt-BR" sz="1400" dirty="0" smtClean="0">
                <a:solidFill>
                  <a:srgbClr val="C00000"/>
                </a:solidFill>
              </a:rPr>
              <a:t>apresentação/entrega </a:t>
            </a:r>
            <a:r>
              <a:rPr lang="pt-BR" sz="1400" dirty="0">
                <a:solidFill>
                  <a:srgbClr val="C00000"/>
                </a:solidFill>
              </a:rPr>
              <a:t>de tarefas e trabalhos. A realização de atividades e o cumprimento </a:t>
            </a:r>
            <a:r>
              <a:rPr lang="pt-BR" sz="1400" dirty="0" smtClean="0">
                <a:solidFill>
                  <a:srgbClr val="C00000"/>
                </a:solidFill>
              </a:rPr>
              <a:t>dos </a:t>
            </a:r>
            <a:r>
              <a:rPr lang="pt-BR" sz="1400" dirty="0">
                <a:solidFill>
                  <a:srgbClr val="C00000"/>
                </a:solidFill>
              </a:rPr>
              <a:t>prazos são fundamentais para o processo de </a:t>
            </a:r>
            <a:r>
              <a:rPr lang="pt-BR" sz="1400" dirty="0" smtClean="0">
                <a:solidFill>
                  <a:srgbClr val="C00000"/>
                </a:solidFill>
              </a:rPr>
              <a:t>ensino/aprendizagem</a:t>
            </a:r>
            <a:r>
              <a:rPr lang="pt-BR" sz="1400" dirty="0">
                <a:solidFill>
                  <a:srgbClr val="C00000"/>
                </a:solidFill>
              </a:rPr>
              <a:t>.</a:t>
            </a:r>
            <a:endParaRPr lang="en-US" sz="1400" dirty="0">
              <a:solidFill>
                <a:srgbClr val="C00000"/>
              </a:solidFill>
            </a:endParaRPr>
          </a:p>
          <a:p>
            <a:endParaRPr lang="pt-BR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9743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6376" y="356592"/>
            <a:ext cx="1446534" cy="95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256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defTabSz="914400">
              <a:lnSpc>
                <a:spcPct val="95000"/>
              </a:lnSpc>
              <a:spcBef>
                <a:spcPts val="0"/>
              </a:spcBef>
              <a:buNone/>
            </a:pPr>
            <a:r>
              <a:rPr lang="pt-BR" sz="3000" b="1" i="0" dirty="0" smtClean="0">
                <a:solidFill>
                  <a:schemeClr val="accent5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AULAS DE INGLÊS</a:t>
            </a:r>
            <a:endParaRPr lang="pt-BR" sz="3000" b="1" i="0" dirty="0">
              <a:solidFill>
                <a:schemeClr val="accent5">
                  <a:lumMod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7" name="Listra Diagonal 6"/>
          <p:cNvSpPr/>
          <p:nvPr/>
        </p:nvSpPr>
        <p:spPr>
          <a:xfrm>
            <a:off x="0" y="0"/>
            <a:ext cx="4023360" cy="1531620"/>
          </a:xfrm>
          <a:prstGeom prst="diagStripe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3200" b="1" dirty="0">
              <a:solidFill>
                <a:schemeClr val="bg1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 rot="20295025">
            <a:off x="817173" y="149886"/>
            <a:ext cx="143791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chemeClr val="bg1"/>
                </a:solidFill>
                <a:latin typeface="Berlin Sans FB Demi" panose="020E0802020502020306" pitchFamily="34" charset="0"/>
              </a:rPr>
              <a:t>2018</a:t>
            </a:r>
          </a:p>
          <a:p>
            <a:endParaRPr lang="pt-BR" dirty="0"/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2857" y="345952"/>
            <a:ext cx="1166525" cy="769978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9948" y="1418908"/>
            <a:ext cx="1155549" cy="1089747"/>
          </a:xfrm>
          <a:prstGeom prst="rect">
            <a:avLst/>
          </a:prstGeom>
        </p:spPr>
      </p:pic>
      <p:sp>
        <p:nvSpPr>
          <p:cNvPr id="11" name="Espaço Reservado para Conteúdo 1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Parceria e material Cel Lep – 1º ao </a:t>
            </a:r>
            <a:r>
              <a:rPr lang="pt-BR" dirty="0"/>
              <a:t>9</a:t>
            </a:r>
            <a:r>
              <a:rPr lang="pt-BR" dirty="0" smtClean="0"/>
              <a:t>º ano</a:t>
            </a:r>
          </a:p>
          <a:p>
            <a:r>
              <a:rPr lang="pt-BR" dirty="0" smtClean="0"/>
              <a:t>Organização das turmas </a:t>
            </a:r>
            <a:r>
              <a:rPr lang="pt-BR" dirty="0"/>
              <a:t>(2º ao 7º </a:t>
            </a:r>
            <a:r>
              <a:rPr lang="pt-BR" dirty="0" smtClean="0"/>
              <a:t>ano) realizada </a:t>
            </a:r>
            <a:r>
              <a:rPr lang="pt-BR" dirty="0" smtClean="0"/>
              <a:t>por uma equipe do Cel Lep, em grupos de acordo com o nível de proficiência. Ocorrerá durante o período de </a:t>
            </a:r>
            <a:r>
              <a:rPr lang="pt-BR" dirty="0" smtClean="0"/>
              <a:t>aulas.</a:t>
            </a:r>
            <a:endParaRPr lang="pt-BR" dirty="0" smtClean="0"/>
          </a:p>
          <a:p>
            <a:r>
              <a:rPr lang="pt-BR" dirty="0" smtClean="0"/>
              <a:t>O material será fornecido pelo Colégio.</a:t>
            </a:r>
          </a:p>
          <a:p>
            <a:r>
              <a:rPr lang="pt-BR" dirty="0" smtClean="0"/>
              <a:t>Todo acompanhamento, treinamento e capacitação dos professores serão feitos pela equipe do Cel Lep.</a:t>
            </a:r>
            <a:endParaRPr lang="pt-BR" dirty="0"/>
          </a:p>
          <a:p>
            <a:r>
              <a:rPr lang="pt-BR" dirty="0" smtClean="0"/>
              <a:t>A grade das aulas de Inglês do Colégio é diferente das aulas </a:t>
            </a:r>
            <a:r>
              <a:rPr lang="pt-BR" i="1" dirty="0" smtClean="0"/>
              <a:t>in school.</a:t>
            </a:r>
          </a:p>
        </p:txBody>
      </p:sp>
    </p:spTree>
    <p:extLst>
      <p:ext uri="{BB962C8B-B14F-4D97-AF65-F5344CB8AC3E}">
        <p14:creationId xmlns:p14="http://schemas.microsoft.com/office/powerpoint/2010/main" val="136323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defTabSz="914400">
              <a:lnSpc>
                <a:spcPct val="95000"/>
              </a:lnSpc>
              <a:spcBef>
                <a:spcPts val="0"/>
              </a:spcBef>
              <a:buNone/>
            </a:pPr>
            <a:r>
              <a:rPr lang="pt-BR" sz="3000" b="1" i="0" dirty="0" smtClean="0">
                <a:solidFill>
                  <a:schemeClr val="accent5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PROJETO DE VIDA</a:t>
            </a:r>
            <a:endParaRPr lang="pt-BR" sz="3000" b="1" i="0" dirty="0">
              <a:solidFill>
                <a:schemeClr val="accent5">
                  <a:lumMod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7" name="Listra Diagonal 6"/>
          <p:cNvSpPr/>
          <p:nvPr/>
        </p:nvSpPr>
        <p:spPr>
          <a:xfrm>
            <a:off x="0" y="0"/>
            <a:ext cx="4023360" cy="1531620"/>
          </a:xfrm>
          <a:prstGeom prst="diagStripe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3200" b="1" dirty="0">
              <a:solidFill>
                <a:schemeClr val="bg1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 rot="20295025">
            <a:off x="817173" y="149886"/>
            <a:ext cx="143791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chemeClr val="bg1"/>
                </a:solidFill>
                <a:latin typeface="Berlin Sans FB Demi" panose="020E0802020502020306" pitchFamily="34" charset="0"/>
              </a:rPr>
              <a:t>2018</a:t>
            </a:r>
          </a:p>
          <a:p>
            <a:endParaRPr lang="pt-BR" dirty="0"/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2857" y="345952"/>
            <a:ext cx="1166525" cy="769978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9948" y="1418908"/>
            <a:ext cx="1155549" cy="1089747"/>
          </a:xfrm>
          <a:prstGeom prst="rect">
            <a:avLst/>
          </a:prstGeom>
        </p:spPr>
      </p:pic>
      <p:sp>
        <p:nvSpPr>
          <p:cNvPr id="11" name="Espaço Reservado para Conteúdo 1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1º ao 9º ano do EF</a:t>
            </a:r>
          </a:p>
          <a:p>
            <a:r>
              <a:rPr lang="pt-BR" dirty="0" smtClean="0"/>
              <a:t>Em substituição à disciplina de Empreendedorismo e Ética</a:t>
            </a:r>
          </a:p>
          <a:p>
            <a:r>
              <a:rPr lang="pt-BR" dirty="0" smtClean="0"/>
              <a:t>Alunos serão avaliados por frequência</a:t>
            </a:r>
          </a:p>
          <a:p>
            <a:r>
              <a:rPr lang="pt-BR" dirty="0" smtClean="0"/>
              <a:t>1º ao 5º ano do EF – Metodologia OPEE</a:t>
            </a:r>
          </a:p>
          <a:p>
            <a:r>
              <a:rPr lang="pt-BR" dirty="0" smtClean="0"/>
              <a:t>6º e 7º anos do EF – </a:t>
            </a:r>
            <a:r>
              <a:rPr lang="pt-BR" i="1" dirty="0" smtClean="0"/>
              <a:t>Programa Semente </a:t>
            </a:r>
            <a:r>
              <a:rPr lang="pt-BR" dirty="0" smtClean="0"/>
              <a:t>e material </a:t>
            </a:r>
            <a:r>
              <a:rPr lang="pt-BR" dirty="0"/>
              <a:t>de autoria da Professora Juliana Todeschi </a:t>
            </a:r>
            <a:endParaRPr lang="pt-BR" dirty="0" smtClean="0"/>
          </a:p>
          <a:p>
            <a:r>
              <a:rPr lang="pt-BR" dirty="0" smtClean="0"/>
              <a:t>8º e 9º anos do EF - Material de autoria da Professora Juliana Todeschi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28519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48966" y="47515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pt-BR" sz="4000" b="1" dirty="0" smtClean="0">
                <a:solidFill>
                  <a:schemeClr val="accent5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SEMANA DE PROVAS TRIMESTRAIS</a:t>
            </a:r>
            <a:endParaRPr lang="pt-BR" sz="4000" b="1" dirty="0">
              <a:solidFill>
                <a:schemeClr val="accent5">
                  <a:lumMod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80160" y="2005445"/>
            <a:ext cx="9628632" cy="477981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pt-BR" sz="2400" i="1" dirty="0" smtClean="0">
                <a:solidFill>
                  <a:schemeClr val="accent5">
                    <a:lumMod val="50000"/>
                  </a:schemeClr>
                </a:solidFill>
              </a:rPr>
              <a:t>Horário </a:t>
            </a:r>
          </a:p>
          <a:p>
            <a:pPr marL="0" indent="0">
              <a:buNone/>
            </a:pPr>
            <a:r>
              <a:rPr lang="pt-BR" sz="2400" i="1" dirty="0" smtClean="0"/>
              <a:t>- das </a:t>
            </a:r>
            <a:r>
              <a:rPr lang="pt-BR" sz="2400" i="1" dirty="0"/>
              <a:t>7h às 12h (</a:t>
            </a:r>
            <a:r>
              <a:rPr lang="pt-BR" sz="2400" i="1" dirty="0" smtClean="0"/>
              <a:t>manhã)</a:t>
            </a:r>
          </a:p>
          <a:p>
            <a:pPr marL="0" indent="0">
              <a:buNone/>
            </a:pPr>
            <a:r>
              <a:rPr lang="pt-BR" sz="2400" i="1" dirty="0" smtClean="0"/>
              <a:t>- das </a:t>
            </a:r>
            <a:r>
              <a:rPr lang="pt-BR" sz="2400" i="1" dirty="0"/>
              <a:t>13h às 18h (tarde)</a:t>
            </a:r>
            <a:endParaRPr lang="en-US" sz="2400" dirty="0"/>
          </a:p>
          <a:p>
            <a:pPr marL="0" indent="0">
              <a:buNone/>
            </a:pPr>
            <a:r>
              <a:rPr lang="pt-BR" sz="2400" i="1" dirty="0"/>
              <a:t> </a:t>
            </a:r>
            <a:endParaRPr lang="en-US" sz="2400" dirty="0"/>
          </a:p>
          <a:p>
            <a:pPr marL="0" indent="0">
              <a:buNone/>
            </a:pPr>
            <a:r>
              <a:rPr lang="pt-BR" sz="2400" dirty="0"/>
              <a:t>O aluno fará </a:t>
            </a:r>
            <a:r>
              <a:rPr lang="pt-BR" sz="2400" dirty="0" smtClean="0"/>
              <a:t>2 (</a:t>
            </a:r>
            <a:r>
              <a:rPr lang="pt-BR" sz="2400" dirty="0"/>
              <a:t>duas) provas por dia.</a:t>
            </a:r>
            <a:endParaRPr lang="en-US" sz="2400" dirty="0"/>
          </a:p>
          <a:p>
            <a:pPr marL="0" indent="0">
              <a:buNone/>
            </a:pPr>
            <a:r>
              <a:rPr lang="pt-BR" sz="2400" dirty="0"/>
              <a:t>Tempo mínimo – 60 </a:t>
            </a:r>
            <a:r>
              <a:rPr lang="pt-BR" sz="2400" dirty="0" smtClean="0"/>
              <a:t>min</a:t>
            </a:r>
            <a:endParaRPr lang="en-US" sz="2400" dirty="0" smtClean="0"/>
          </a:p>
          <a:p>
            <a:pPr marL="0" indent="0">
              <a:buNone/>
            </a:pPr>
            <a:r>
              <a:rPr lang="en-US" sz="2400" dirty="0" smtClean="0"/>
              <a:t>T</a:t>
            </a:r>
            <a:r>
              <a:rPr lang="pt-BR" sz="2400" dirty="0" smtClean="0"/>
              <a:t>empo </a:t>
            </a:r>
            <a:r>
              <a:rPr lang="pt-BR" sz="2400" dirty="0"/>
              <a:t>máximo – 100 min</a:t>
            </a: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r>
              <a:rPr lang="pt-BR" sz="2400" dirty="0">
                <a:solidFill>
                  <a:srgbClr val="C00000"/>
                </a:solidFill>
              </a:rPr>
              <a:t>Durante essa semana, não haverá aula, </a:t>
            </a:r>
            <a:r>
              <a:rPr lang="pt-BR" sz="2400" dirty="0" smtClean="0">
                <a:solidFill>
                  <a:srgbClr val="C00000"/>
                </a:solidFill>
              </a:rPr>
              <a:t>portanto </a:t>
            </a:r>
            <a:r>
              <a:rPr lang="pt-BR" sz="2400" dirty="0">
                <a:solidFill>
                  <a:srgbClr val="C00000"/>
                </a:solidFill>
              </a:rPr>
              <a:t>o aluno deverá trazer somente </a:t>
            </a:r>
            <a:r>
              <a:rPr lang="pt-BR" sz="2400" dirty="0" smtClean="0">
                <a:solidFill>
                  <a:srgbClr val="C00000"/>
                </a:solidFill>
              </a:rPr>
              <a:t>o material </a:t>
            </a:r>
            <a:r>
              <a:rPr lang="pt-BR" sz="2400" dirty="0">
                <a:solidFill>
                  <a:srgbClr val="C00000"/>
                </a:solidFill>
              </a:rPr>
              <a:t>necessário </a:t>
            </a:r>
            <a:r>
              <a:rPr lang="pt-BR" sz="2400" dirty="0" smtClean="0">
                <a:solidFill>
                  <a:srgbClr val="C00000"/>
                </a:solidFill>
              </a:rPr>
              <a:t>à realização </a:t>
            </a:r>
            <a:r>
              <a:rPr lang="pt-BR" sz="2400" dirty="0">
                <a:solidFill>
                  <a:srgbClr val="C00000"/>
                </a:solidFill>
              </a:rPr>
              <a:t>das provas.</a:t>
            </a:r>
          </a:p>
          <a:p>
            <a:endParaRPr lang="en-US" sz="2400" dirty="0"/>
          </a:p>
          <a:p>
            <a:pPr algn="ctr"/>
            <a:r>
              <a:rPr lang="pt-BR" sz="2400" i="1" dirty="0">
                <a:solidFill>
                  <a:schemeClr val="accent5">
                    <a:lumMod val="50000"/>
                  </a:schemeClr>
                </a:solidFill>
              </a:rPr>
              <a:t>Observar o calendário descrito na agenda e </a:t>
            </a:r>
            <a:r>
              <a:rPr lang="pt-BR" sz="2400" i="1" dirty="0" smtClean="0">
                <a:solidFill>
                  <a:schemeClr val="accent5">
                    <a:lumMod val="50000"/>
                  </a:schemeClr>
                </a:solidFill>
              </a:rPr>
              <a:t>os comunicados</a:t>
            </a:r>
            <a:r>
              <a:rPr lang="pt-BR" sz="2400" i="1" dirty="0">
                <a:solidFill>
                  <a:schemeClr val="accent5">
                    <a:lumMod val="50000"/>
                  </a:schemeClr>
                </a:solidFill>
              </a:rPr>
              <a:t>.</a:t>
            </a:r>
            <a:endParaRPr lang="en-US" sz="2400" dirty="0">
              <a:solidFill>
                <a:schemeClr val="accent5">
                  <a:lumMod val="50000"/>
                </a:schemeClr>
              </a:solidFill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1755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b="1" dirty="0" smtClean="0">
                <a:solidFill>
                  <a:schemeClr val="accent5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PROVAS SUBSTITUTIVAS</a:t>
            </a:r>
            <a:endParaRPr lang="pt-BR" b="1" dirty="0">
              <a:solidFill>
                <a:schemeClr val="accent5">
                  <a:lumMod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80160" y="2005445"/>
            <a:ext cx="9628632" cy="4779819"/>
          </a:xfrm>
        </p:spPr>
        <p:txBody>
          <a:bodyPr>
            <a:normAutofit lnSpcReduction="10000"/>
          </a:bodyPr>
          <a:lstStyle/>
          <a:p>
            <a:pPr marL="342900" indent="-342900" algn="just">
              <a:spcBef>
                <a:spcPts val="0"/>
              </a:spcBef>
              <a:buFontTx/>
              <a:buChar char="•"/>
              <a:defRPr/>
            </a:pPr>
            <a:r>
              <a:rPr lang="pt-BR" sz="2400" dirty="0"/>
              <a:t>O requerimento para a prova substitutiva </a:t>
            </a:r>
            <a:r>
              <a:rPr lang="pt-BR" sz="2400" dirty="0" smtClean="0"/>
              <a:t>(parcial </a:t>
            </a:r>
            <a:r>
              <a:rPr lang="pt-BR" sz="2400" dirty="0"/>
              <a:t>ou trimestral) deverá ser preenchido pelos pais ou </a:t>
            </a:r>
            <a:r>
              <a:rPr lang="pt-BR" sz="2400" dirty="0" smtClean="0"/>
              <a:t>responsável </a:t>
            </a:r>
            <a:r>
              <a:rPr lang="pt-BR" sz="2400" dirty="0"/>
              <a:t>na Recepção do Colégio. Deverá </a:t>
            </a:r>
            <a:r>
              <a:rPr lang="pt-BR" sz="2400" dirty="0" smtClean="0"/>
              <a:t>anexar-se </a:t>
            </a:r>
            <a:r>
              <a:rPr lang="pt-BR" sz="2400" dirty="0"/>
              <a:t>documento que comprove os casos citados no Manual para Pais e Alunos. </a:t>
            </a:r>
            <a:r>
              <a:rPr lang="pt-BR" sz="2400" dirty="0" smtClean="0"/>
              <a:t>Esse requerimento deverá ser entregue na Recepção. </a:t>
            </a:r>
            <a:r>
              <a:rPr lang="pt-BR" sz="2400" b="1" u="sng" dirty="0" smtClean="0">
                <a:solidFill>
                  <a:srgbClr val="FF0000"/>
                </a:solidFill>
              </a:rPr>
              <a:t>Será estabelecida uma data- limite para pedido de prova substitutiva parcial e trimestral, a ser divulgada no calendário de provas trimestrais.</a:t>
            </a:r>
            <a:endParaRPr lang="pt-BR" sz="2400" b="1" u="sng" dirty="0">
              <a:solidFill>
                <a:srgbClr val="FF0000"/>
              </a:solidFill>
            </a:endParaRPr>
          </a:p>
          <a:p>
            <a:pPr marL="342900" indent="-342900" algn="just">
              <a:spcBef>
                <a:spcPts val="0"/>
              </a:spcBef>
              <a:buFontTx/>
              <a:buChar char="•"/>
              <a:defRPr/>
            </a:pPr>
            <a:endParaRPr lang="pt-BR" sz="2400" dirty="0"/>
          </a:p>
          <a:p>
            <a:pPr marL="342900" indent="-3429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O aluno terá direito à prova substitutiva mediante o pagamento de uma taxa estabelecida pelo Colégio –</a:t>
            </a:r>
            <a:r>
              <a:rPr lang="pt-BR" sz="2400" dirty="0" smtClean="0"/>
              <a:t> </a:t>
            </a:r>
            <a:r>
              <a:rPr lang="pt-BR" sz="2400" dirty="0"/>
              <a:t>R$30,00 por </a:t>
            </a:r>
            <a:r>
              <a:rPr lang="pt-BR" sz="2400" dirty="0" smtClean="0"/>
              <a:t>avaliação </a:t>
            </a:r>
            <a:r>
              <a:rPr lang="pt-BR" sz="2400" dirty="0"/>
              <a:t>–</a:t>
            </a:r>
            <a:r>
              <a:rPr lang="pt-BR" sz="2400" dirty="0" smtClean="0"/>
              <a:t> </a:t>
            </a:r>
            <a:r>
              <a:rPr lang="pt-BR" sz="2400" dirty="0"/>
              <a:t>e deverá aguardar o agendamento, por escrito, na semana que anteceder a avaliação.</a:t>
            </a:r>
          </a:p>
          <a:p>
            <a:pPr marL="342900" indent="-342900" algn="just">
              <a:spcBef>
                <a:spcPts val="0"/>
              </a:spcBef>
              <a:buFont typeface="Arial"/>
              <a:buChar char="•"/>
              <a:defRPr/>
            </a:pPr>
            <a:endParaRPr lang="pt-BR" sz="2400" dirty="0"/>
          </a:p>
          <a:p>
            <a:pPr marL="342900" indent="-3429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Não serão aceitos pedidos fora do prazo, e não poderão ser realizadas provas substitutivas dos simulados, das recuperações </a:t>
            </a:r>
            <a:r>
              <a:rPr lang="pt-BR" sz="2400" dirty="0" smtClean="0"/>
              <a:t>contínuas/paralelas/intensivas nem </a:t>
            </a:r>
            <a:r>
              <a:rPr lang="pt-BR" sz="2400" dirty="0"/>
              <a:t>das provas substitutivas (caso o aluno não compareça na data marcada).</a:t>
            </a:r>
            <a:endParaRPr lang="en-US" sz="2400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3629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 smtClean="0">
                <a:solidFill>
                  <a:schemeClr val="accent5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PROVAS SUBSTITUTIVAS</a:t>
            </a:r>
            <a:endParaRPr lang="pt-BR" dirty="0">
              <a:solidFill>
                <a:schemeClr val="accent5">
                  <a:lumMod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80160" y="2005445"/>
            <a:ext cx="9628632" cy="4779819"/>
          </a:xfrm>
        </p:spPr>
        <p:txBody>
          <a:bodyPr>
            <a:normAutofit/>
          </a:bodyPr>
          <a:lstStyle/>
          <a:p>
            <a:pPr algn="just">
              <a:buFontTx/>
              <a:buChar char="•"/>
            </a:pPr>
            <a:r>
              <a:rPr lang="en-US" sz="2400" dirty="0" smtClean="0"/>
              <a:t>O </a:t>
            </a:r>
            <a:r>
              <a:rPr lang="en-US" sz="2400" dirty="0" err="1" smtClean="0"/>
              <a:t>termo</a:t>
            </a:r>
            <a:r>
              <a:rPr lang="en-US" sz="2400" dirty="0" smtClean="0"/>
              <a:t> </a:t>
            </a:r>
            <a:r>
              <a:rPr lang="en-US" sz="2400" dirty="0"/>
              <a:t>de </a:t>
            </a:r>
            <a:r>
              <a:rPr lang="en-US" sz="2400" dirty="0" err="1"/>
              <a:t>ciência</a:t>
            </a:r>
            <a:r>
              <a:rPr lang="en-US" sz="2400" dirty="0"/>
              <a:t> </a:t>
            </a:r>
            <a:r>
              <a:rPr lang="en-US" sz="2400" dirty="0" err="1"/>
              <a:t>deverá</a:t>
            </a:r>
            <a:r>
              <a:rPr lang="en-US" sz="2400" dirty="0"/>
              <a:t> </a:t>
            </a:r>
            <a:r>
              <a:rPr lang="en-US" sz="2400" dirty="0" err="1"/>
              <a:t>ser</a:t>
            </a:r>
            <a:r>
              <a:rPr lang="en-US" sz="2400" dirty="0"/>
              <a:t> </a:t>
            </a:r>
            <a:r>
              <a:rPr lang="en-US" sz="2400" dirty="0" err="1"/>
              <a:t>assinado</a:t>
            </a:r>
            <a:r>
              <a:rPr lang="en-US" sz="2400" dirty="0"/>
              <a:t> </a:t>
            </a:r>
            <a:r>
              <a:rPr lang="en-US" sz="2400" dirty="0" err="1"/>
              <a:t>pelo</a:t>
            </a:r>
            <a:r>
              <a:rPr lang="en-US" sz="2400" dirty="0"/>
              <a:t> </a:t>
            </a:r>
            <a:r>
              <a:rPr lang="en-US" sz="2400" dirty="0" err="1"/>
              <a:t>responsável</a:t>
            </a:r>
            <a:r>
              <a:rPr lang="en-US" sz="2400" dirty="0"/>
              <a:t> e </a:t>
            </a:r>
            <a:r>
              <a:rPr lang="en-US" sz="2400" dirty="0" err="1"/>
              <a:t>entregue</a:t>
            </a:r>
            <a:r>
              <a:rPr lang="en-US" sz="2400" dirty="0"/>
              <a:t>, </a:t>
            </a:r>
            <a:r>
              <a:rPr lang="en-US" sz="2400" dirty="0" err="1"/>
              <a:t>pelo</a:t>
            </a:r>
            <a:r>
              <a:rPr lang="en-US" sz="2400" dirty="0"/>
              <a:t> </a:t>
            </a:r>
            <a:r>
              <a:rPr lang="en-US" sz="2400" dirty="0" err="1"/>
              <a:t>aluno</a:t>
            </a:r>
            <a:r>
              <a:rPr lang="en-US" sz="2400" dirty="0"/>
              <a:t>, </a:t>
            </a:r>
            <a:r>
              <a:rPr lang="en-US" sz="2400" dirty="0" err="1"/>
              <a:t>ao</a:t>
            </a:r>
            <a:r>
              <a:rPr lang="en-US" sz="2400" dirty="0"/>
              <a:t> professor, no </a:t>
            </a:r>
            <a:r>
              <a:rPr lang="en-US" sz="2400" dirty="0" err="1"/>
              <a:t>dia</a:t>
            </a:r>
            <a:r>
              <a:rPr lang="en-US" sz="2400" dirty="0"/>
              <a:t> da </a:t>
            </a:r>
            <a:r>
              <a:rPr lang="en-US" sz="2400" dirty="0" err="1"/>
              <a:t>realização</a:t>
            </a:r>
            <a:r>
              <a:rPr lang="en-US" sz="2400" dirty="0"/>
              <a:t> da </a:t>
            </a:r>
            <a:r>
              <a:rPr lang="en-US" sz="2400" dirty="0" err="1"/>
              <a:t>prova</a:t>
            </a:r>
            <a:r>
              <a:rPr lang="en-US" sz="2400" dirty="0"/>
              <a:t> </a:t>
            </a:r>
            <a:r>
              <a:rPr lang="en-US" sz="2400" dirty="0" err="1"/>
              <a:t>substitutiva</a:t>
            </a:r>
            <a:r>
              <a:rPr lang="en-US" sz="2400" dirty="0"/>
              <a:t>.</a:t>
            </a:r>
          </a:p>
          <a:p>
            <a:pPr algn="just">
              <a:buFontTx/>
              <a:buChar char="•"/>
            </a:pPr>
            <a:endParaRPr lang="en-US" sz="2400" dirty="0"/>
          </a:p>
          <a:p>
            <a:pPr algn="just">
              <a:buFontTx/>
              <a:buChar char="•"/>
            </a:pPr>
            <a:r>
              <a:rPr lang="en-US" sz="2400" dirty="0"/>
              <a:t>O </a:t>
            </a:r>
            <a:r>
              <a:rPr lang="en-US" sz="2400" dirty="0" err="1"/>
              <a:t>aluno</a:t>
            </a:r>
            <a:r>
              <a:rPr lang="en-US" sz="2400" dirty="0"/>
              <a:t> </a:t>
            </a:r>
            <a:r>
              <a:rPr lang="en-US" sz="2400" dirty="0" err="1"/>
              <a:t>só</a:t>
            </a:r>
            <a:r>
              <a:rPr lang="en-US" sz="2400" dirty="0"/>
              <a:t> </a:t>
            </a:r>
            <a:r>
              <a:rPr lang="en-US" sz="2400" dirty="0" err="1"/>
              <a:t>fará</a:t>
            </a:r>
            <a:r>
              <a:rPr lang="en-US" sz="2400" dirty="0"/>
              <a:t> </a:t>
            </a:r>
            <a:r>
              <a:rPr lang="en-US" sz="2400" b="1" u="sng" dirty="0"/>
              <a:t>UMA</a:t>
            </a:r>
            <a:r>
              <a:rPr lang="en-US" sz="2400" dirty="0"/>
              <a:t> </a:t>
            </a:r>
            <a:r>
              <a:rPr lang="en-US" sz="2400" dirty="0" err="1"/>
              <a:t>prova</a:t>
            </a:r>
            <a:r>
              <a:rPr lang="en-US" sz="2400" dirty="0"/>
              <a:t> </a:t>
            </a:r>
            <a:r>
              <a:rPr lang="en-US" sz="2400" dirty="0" err="1"/>
              <a:t>substitutiva</a:t>
            </a:r>
            <a:r>
              <a:rPr lang="en-US" sz="2400" dirty="0"/>
              <a:t> </a:t>
            </a:r>
            <a:r>
              <a:rPr lang="en-US" sz="2400" dirty="0" err="1"/>
              <a:t>por</a:t>
            </a:r>
            <a:r>
              <a:rPr lang="en-US" sz="2400" dirty="0"/>
              <a:t> </a:t>
            </a:r>
            <a:r>
              <a:rPr lang="en-US" sz="2400" dirty="0" err="1"/>
              <a:t>disciplina</a:t>
            </a:r>
            <a:r>
              <a:rPr lang="en-US" sz="2400" dirty="0"/>
              <a:t>, </a:t>
            </a:r>
            <a:r>
              <a:rPr lang="en-US" sz="2400" dirty="0" err="1"/>
              <a:t>por</a:t>
            </a:r>
            <a:r>
              <a:rPr lang="en-US" sz="2400" dirty="0"/>
              <a:t> </a:t>
            </a:r>
            <a:r>
              <a:rPr lang="en-US" sz="2400" dirty="0" err="1"/>
              <a:t>trimestre</a:t>
            </a:r>
            <a:r>
              <a:rPr lang="en-US" sz="2400" dirty="0"/>
              <a:t>, e o </a:t>
            </a:r>
            <a:r>
              <a:rPr lang="en-US" sz="2400" dirty="0" err="1"/>
              <a:t>conteúdo</a:t>
            </a:r>
            <a:r>
              <a:rPr lang="en-US" sz="2400" dirty="0"/>
              <a:t> </a:t>
            </a:r>
            <a:r>
              <a:rPr lang="en-US" sz="2400" dirty="0" err="1"/>
              <a:t>será</a:t>
            </a:r>
            <a:r>
              <a:rPr lang="en-US" sz="2400" dirty="0"/>
              <a:t> trimestral</a:t>
            </a:r>
            <a:r>
              <a:rPr lang="en-US" sz="2400" dirty="0" smtClean="0"/>
              <a:t>.</a:t>
            </a:r>
          </a:p>
          <a:p>
            <a:pPr algn="just">
              <a:buFontTx/>
              <a:buChar char="•"/>
            </a:pPr>
            <a:endParaRPr lang="en-US" sz="2400" dirty="0"/>
          </a:p>
          <a:p>
            <a:pPr algn="just">
              <a:buFontTx/>
              <a:buChar char="•"/>
            </a:pPr>
            <a:r>
              <a:rPr lang="pt-BR" sz="2400" dirty="0"/>
              <a:t>O aluno que faltar na prova parcial e trimestral da mesma disciplina, no mesmo trimestre, substituirá somente a nota da prova trimestral, ficando com nota ZERO na prova parcial.</a:t>
            </a:r>
          </a:p>
          <a:p>
            <a:pPr algn="just">
              <a:buFontTx/>
              <a:buChar char="•"/>
            </a:pPr>
            <a:endParaRPr lang="en-US" sz="2400" dirty="0" smtClean="0"/>
          </a:p>
          <a:p>
            <a:pPr>
              <a:buFontTx/>
              <a:buChar char="•"/>
            </a:pP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5863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b="1" dirty="0">
                <a:solidFill>
                  <a:srgbClr val="002060"/>
                </a:solidFill>
                <a:latin typeface="Hobo Std" pitchFamily="34" charset="0"/>
                <a:ea typeface="Hobo Std" pitchFamily="34" charset="0"/>
                <a:cs typeface="Hobo Std" pitchFamily="34" charset="0"/>
              </a:rPr>
              <a:t>EXCURSÕES CULTURAIS 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2518777" y="2443942"/>
            <a:ext cx="7414932" cy="3986784"/>
          </a:xfrm>
        </p:spPr>
        <p:txBody>
          <a:bodyPr/>
          <a:lstStyle/>
          <a:p>
            <a:pPr marL="0" indent="0">
              <a:buNone/>
            </a:pPr>
            <a:endParaRPr lang="pt-BR" sz="2000" dirty="0" smtClean="0">
              <a:solidFill>
                <a:schemeClr val="tx2">
                  <a:lumMod val="75000"/>
                  <a:lumOff val="25000"/>
                </a:schemeClr>
              </a:solidFill>
              <a:latin typeface="Hobo Std" pitchFamily="34" charset="0"/>
              <a:ea typeface="Hobo Std" pitchFamily="34" charset="0"/>
              <a:cs typeface="Hobo Std" pitchFamily="34" charset="0"/>
            </a:endParaRPr>
          </a:p>
          <a:p>
            <a:pPr marL="0" indent="0">
              <a:buNone/>
            </a:pPr>
            <a:endParaRPr lang="pt-BR" sz="2000" dirty="0">
              <a:latin typeface="Hobo Std" pitchFamily="34" charset="0"/>
              <a:ea typeface="Hobo Std" pitchFamily="34" charset="0"/>
              <a:cs typeface="Hobo Std" pitchFamily="34" charset="0"/>
            </a:endParaRPr>
          </a:p>
          <a:p>
            <a:pPr marL="0" indent="0" algn="ctr">
              <a:buNone/>
            </a:pPr>
            <a:r>
              <a:rPr lang="pt-BR" sz="4000" dirty="0" smtClean="0">
                <a:latin typeface="Hobo Std" pitchFamily="34" charset="0"/>
                <a:ea typeface="Hobo Std" pitchFamily="34" charset="0"/>
                <a:cs typeface="Hobo Std" pitchFamily="34" charset="0"/>
              </a:rPr>
              <a:t>Importância </a:t>
            </a:r>
            <a:r>
              <a:rPr lang="pt-BR" sz="4000" dirty="0">
                <a:latin typeface="Hobo Std" pitchFamily="34" charset="0"/>
                <a:ea typeface="Hobo Std" pitchFamily="34" charset="0"/>
                <a:cs typeface="Hobo Std" pitchFamily="34" charset="0"/>
              </a:rPr>
              <a:t>da participação </a:t>
            </a:r>
            <a:r>
              <a:rPr lang="pt-BR" sz="4000" dirty="0" smtClean="0">
                <a:latin typeface="Hobo Std" pitchFamily="34" charset="0"/>
                <a:ea typeface="Hobo Std" pitchFamily="34" charset="0"/>
                <a:cs typeface="Hobo Std" pitchFamily="34" charset="0"/>
              </a:rPr>
              <a:t>e do </a:t>
            </a:r>
            <a:r>
              <a:rPr lang="pt-BR" sz="4000" dirty="0">
                <a:latin typeface="Hobo Std" pitchFamily="34" charset="0"/>
                <a:ea typeface="Hobo Std" pitchFamily="34" charset="0"/>
                <a:cs typeface="Hobo Std" pitchFamily="34" charset="0"/>
              </a:rPr>
              <a:t>respeito às datas para adesão</a:t>
            </a:r>
            <a:endParaRPr lang="en-US" sz="4000" dirty="0">
              <a:latin typeface="Hobo Std" pitchFamily="34" charset="0"/>
              <a:ea typeface="Hobo Std" pitchFamily="34" charset="0"/>
              <a:cs typeface="Hobo Std" pitchFamily="34" charset="0"/>
            </a:endParaRPr>
          </a:p>
          <a:p>
            <a:endParaRPr lang="pt-BR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5333484"/>
            <a:ext cx="1349993" cy="127311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6376" y="5492643"/>
            <a:ext cx="1446534" cy="95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705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54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  <a:t>RECURSOS TECNOLÓGICOS</a:t>
            </a:r>
            <a:endParaRPr lang="pt-BR" sz="5400" b="1" dirty="0">
              <a:solidFill>
                <a:schemeClr val="accent5">
                  <a:lumMod val="50000"/>
                </a:schemeClr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280159" y="1828456"/>
            <a:ext cx="9245831" cy="4780162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defRPr/>
            </a:pPr>
            <a:r>
              <a:rPr lang="pt-BR" sz="2200" dirty="0" smtClean="0"/>
              <a:t>Lousas eletrônicas</a:t>
            </a:r>
          </a:p>
          <a:p>
            <a:pPr>
              <a:spcBef>
                <a:spcPts val="0"/>
              </a:spcBef>
              <a:defRPr/>
            </a:pPr>
            <a:endParaRPr lang="pt-BR" sz="2200" b="0" dirty="0"/>
          </a:p>
          <a:p>
            <a:pPr>
              <a:spcBef>
                <a:spcPts val="0"/>
              </a:spcBef>
              <a:defRPr/>
            </a:pPr>
            <a:endParaRPr lang="en-US" sz="2200" b="0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200" b="0" dirty="0"/>
              <a:t>Disponíveis em todas as salas de aula</a:t>
            </a:r>
            <a:endParaRPr lang="en-US" sz="2200" b="0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endParaRPr lang="pt-BR" sz="2200" b="0" dirty="0" smtClean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200" b="0" dirty="0" smtClean="0"/>
              <a:t>Recurso </a:t>
            </a:r>
            <a:r>
              <a:rPr lang="pt-BR" sz="2200" b="0" dirty="0"/>
              <a:t>3D disponível nas salas de multimídia</a:t>
            </a:r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endParaRPr lang="en-US" sz="2200" b="0" dirty="0"/>
          </a:p>
          <a:p>
            <a:pPr>
              <a:spcBef>
                <a:spcPts val="0"/>
              </a:spcBef>
              <a:defRPr/>
            </a:pPr>
            <a:endParaRPr lang="pt-BR" sz="2200" b="0" dirty="0" smtClean="0"/>
          </a:p>
          <a:p>
            <a:pPr>
              <a:spcBef>
                <a:spcPts val="0"/>
              </a:spcBef>
              <a:defRPr/>
            </a:pPr>
            <a:r>
              <a:rPr lang="pt-BR" sz="2200" i="1" dirty="0" smtClean="0"/>
              <a:t>Notebooks</a:t>
            </a:r>
            <a:r>
              <a:rPr lang="pt-BR" sz="2200" dirty="0" smtClean="0"/>
              <a:t> </a:t>
            </a:r>
            <a:r>
              <a:rPr lang="pt-BR" sz="2200" b="0" dirty="0" smtClean="0"/>
              <a:t>- </a:t>
            </a:r>
            <a:r>
              <a:rPr lang="pt-BR" sz="2200" b="0" dirty="0"/>
              <a:t>Disponíveis para uso em sala de aula</a:t>
            </a:r>
          </a:p>
          <a:p>
            <a:pPr>
              <a:spcBef>
                <a:spcPts val="0"/>
              </a:spcBef>
              <a:defRPr/>
            </a:pPr>
            <a:endParaRPr lang="en-US" sz="2200" b="0" dirty="0" smtClean="0"/>
          </a:p>
          <a:p>
            <a:pPr>
              <a:spcBef>
                <a:spcPts val="0"/>
              </a:spcBef>
              <a:defRPr/>
            </a:pPr>
            <a:r>
              <a:rPr lang="en-US" sz="2200" i="1" dirty="0" smtClean="0"/>
              <a:t>Chromebooks - </a:t>
            </a:r>
            <a:r>
              <a:rPr lang="pt-BR" sz="2200" i="1" dirty="0" smtClean="0"/>
              <a:t> </a:t>
            </a:r>
            <a:r>
              <a:rPr lang="pt-BR" sz="2200" b="0" dirty="0"/>
              <a:t>Disponíveis para uso em sala de aula</a:t>
            </a:r>
          </a:p>
          <a:p>
            <a:pPr>
              <a:spcBef>
                <a:spcPts val="0"/>
              </a:spcBef>
              <a:defRPr/>
            </a:pPr>
            <a:endParaRPr lang="pt-BR" sz="2200" b="0" dirty="0" smtClean="0"/>
          </a:p>
          <a:p>
            <a:pPr>
              <a:spcBef>
                <a:spcPts val="0"/>
              </a:spcBef>
              <a:defRPr/>
            </a:pPr>
            <a:r>
              <a:rPr lang="pt-BR" sz="2200" dirty="0" smtClean="0"/>
              <a:t>Robótica</a:t>
            </a:r>
            <a:r>
              <a:rPr lang="pt-BR" sz="2200" b="0" dirty="0" smtClean="0"/>
              <a:t> - </a:t>
            </a:r>
            <a:r>
              <a:rPr lang="pt-BR" sz="2200" b="0" dirty="0"/>
              <a:t>Aulas semanais para o </a:t>
            </a:r>
            <a:r>
              <a:rPr lang="pt-BR" sz="2200" b="0" dirty="0" smtClean="0"/>
              <a:t>Ensino Fundamental</a:t>
            </a:r>
            <a:r>
              <a:rPr lang="pt-BR" sz="2200" b="0" dirty="0"/>
              <a:t> </a:t>
            </a:r>
            <a:r>
              <a:rPr lang="pt-BR" sz="2200" b="0" dirty="0" smtClean="0"/>
              <a:t>(2º ao 9º ano)</a:t>
            </a:r>
            <a:endParaRPr lang="en-US" sz="2200" b="0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88304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b="1" i="1" dirty="0" smtClean="0">
                <a:solidFill>
                  <a:srgbClr val="00206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SITE</a:t>
            </a:r>
            <a:r>
              <a:rPr lang="pt-BR" b="1" dirty="0" smtClean="0">
                <a:solidFill>
                  <a:srgbClr val="00206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DO EG</a:t>
            </a:r>
            <a:endParaRPr lang="pt-BR" b="1" dirty="0">
              <a:solidFill>
                <a:srgbClr val="00206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1280160" y="2005445"/>
            <a:ext cx="9628632" cy="477981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pt-BR" sz="2400" dirty="0"/>
              <a:t>Os pais ou responsável devem acessar o</a:t>
            </a:r>
            <a:r>
              <a:rPr lang="pt-BR" sz="2400" i="1" dirty="0"/>
              <a:t> </a:t>
            </a:r>
            <a:r>
              <a:rPr lang="pt-BR" sz="2400" b="1" i="1" dirty="0" smtClean="0"/>
              <a:t>site </a:t>
            </a:r>
            <a:r>
              <a:rPr lang="pt-BR" sz="2400" b="1" dirty="0" smtClean="0"/>
              <a:t>do </a:t>
            </a:r>
            <a:r>
              <a:rPr lang="pt-BR" sz="2400" b="1" dirty="0"/>
              <a:t>Colégio Eduardo </a:t>
            </a:r>
            <a:r>
              <a:rPr lang="pt-BR" sz="2400" b="1" dirty="0" smtClean="0"/>
              <a:t>Gomes/aplicativo</a:t>
            </a:r>
            <a:r>
              <a:rPr lang="pt-BR" sz="2400" dirty="0" smtClean="0"/>
              <a:t> </a:t>
            </a:r>
            <a:r>
              <a:rPr lang="pt-BR" sz="2400" dirty="0"/>
              <a:t>para tomar ciência de comunicados, cronogramas e </a:t>
            </a:r>
            <a:r>
              <a:rPr lang="pt-BR" sz="2400" dirty="0" smtClean="0"/>
              <a:t>para fazer </a:t>
            </a:r>
            <a:r>
              <a:rPr lang="pt-BR" sz="2400" dirty="0"/>
              <a:t>o acompanhamento diário da vida escolar dos alunos (tarefas, trabalhos, faltas, </a:t>
            </a:r>
            <a:r>
              <a:rPr lang="pt-BR" sz="2400" dirty="0" smtClean="0"/>
              <a:t>horários etc.).</a:t>
            </a:r>
            <a:endParaRPr lang="pt-BR" sz="2400" dirty="0"/>
          </a:p>
          <a:p>
            <a:pPr marL="0" indent="0" algn="ctr">
              <a:buNone/>
            </a:pPr>
            <a:r>
              <a:rPr lang="pt-BR" sz="2400" b="1" i="1" dirty="0" err="1" smtClean="0"/>
              <a:t>Login</a:t>
            </a:r>
            <a:r>
              <a:rPr lang="pt-BR" sz="2400" b="1" dirty="0" smtClean="0"/>
              <a:t> </a:t>
            </a:r>
            <a:r>
              <a:rPr lang="pt-BR" sz="2400" b="1" dirty="0"/>
              <a:t>e senha: </a:t>
            </a:r>
            <a:r>
              <a:rPr lang="pt-BR" sz="2400" dirty="0" smtClean="0"/>
              <a:t>Já foram enviados aos pais. </a:t>
            </a:r>
          </a:p>
          <a:p>
            <a:pPr marL="0" indent="0" algn="ctr">
              <a:buNone/>
            </a:pPr>
            <a:r>
              <a:rPr lang="pt-BR" sz="2400" dirty="0">
                <a:solidFill>
                  <a:srgbClr val="FF0000"/>
                </a:solidFill>
              </a:rPr>
              <a:t>Lembramos que a senha é de uso pessoal e </a:t>
            </a:r>
            <a:r>
              <a:rPr lang="pt-BR" sz="2400" dirty="0" smtClean="0">
                <a:solidFill>
                  <a:srgbClr val="FF0000"/>
                </a:solidFill>
              </a:rPr>
              <a:t>intransferível.</a:t>
            </a:r>
            <a:endParaRPr lang="pt-BR" sz="2400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pt-BR" sz="2400" dirty="0" smtClean="0"/>
              <a:t>Acesso a partir de 29/01/2018</a:t>
            </a:r>
          </a:p>
          <a:p>
            <a:pPr marL="0" indent="0" algn="ctr">
              <a:buNone/>
            </a:pPr>
            <a:r>
              <a:rPr lang="pt-BR" sz="2400" u="sng" dirty="0" smtClean="0">
                <a:solidFill>
                  <a:schemeClr val="tx2">
                    <a:lumMod val="75000"/>
                    <a:lumOff val="25000"/>
                  </a:schemeClr>
                </a:solidFill>
                <a:hlinkClick r:id="rId7"/>
              </a:rPr>
              <a:t>www.colegioeduardogomes.com.br</a:t>
            </a:r>
            <a:r>
              <a:rPr lang="pt-BR" sz="2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	</a:t>
            </a:r>
            <a:endParaRPr lang="pt-BR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 algn="ctr">
              <a:buNone/>
            </a:pPr>
            <a:r>
              <a:rPr lang="pt-BR" sz="2400" dirty="0">
                <a:solidFill>
                  <a:srgbClr val="FF0000"/>
                </a:solidFill>
              </a:rPr>
              <a:t>Aqueles que necessitarem de qualquer orientação quanto ao </a:t>
            </a:r>
            <a:r>
              <a:rPr lang="pt-BR" sz="2400" dirty="0" smtClean="0">
                <a:solidFill>
                  <a:srgbClr val="FF0000"/>
                </a:solidFill>
              </a:rPr>
              <a:t>cadastramento devem entrar em contato com a Secretaria.</a:t>
            </a:r>
          </a:p>
          <a:p>
            <a:pPr marL="0" indent="0" algn="ctr">
              <a:buNone/>
            </a:pP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2466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pt-BR" sz="54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  <a:t>APLICATIVO</a:t>
            </a:r>
            <a:br>
              <a:rPr lang="pt-BR" sz="54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</a:br>
            <a:r>
              <a:rPr lang="pt-BR" sz="5400" b="1" dirty="0" smtClean="0">
                <a:solidFill>
                  <a:srgbClr val="FF0000"/>
                </a:solidFill>
                <a:latin typeface="+mn-lt"/>
                <a:cs typeface="Aharoni" panose="02010803020104030203" pitchFamily="2" charset="-79"/>
              </a:rPr>
              <a:t>EDUARDO </a:t>
            </a:r>
            <a:r>
              <a:rPr lang="pt-BR" sz="5400" b="1" smtClean="0">
                <a:solidFill>
                  <a:srgbClr val="FF0000"/>
                </a:solidFill>
                <a:latin typeface="+mn-lt"/>
                <a:cs typeface="Aharoni" panose="02010803020104030203" pitchFamily="2" charset="-79"/>
              </a:rPr>
              <a:t>GOMES </a:t>
            </a:r>
            <a:r>
              <a:rPr lang="pt-BR" sz="5400" b="1" i="1" smtClean="0">
                <a:solidFill>
                  <a:srgbClr val="FF0000"/>
                </a:solidFill>
                <a:latin typeface="+mn-lt"/>
                <a:cs typeface="Aharoni" panose="02010803020104030203" pitchFamily="2" charset="-79"/>
              </a:rPr>
              <a:t>MOBILE</a:t>
            </a:r>
            <a:endParaRPr lang="pt-BR" sz="5400" b="1" i="1" dirty="0">
              <a:solidFill>
                <a:srgbClr val="FF000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38199" y="1732176"/>
            <a:ext cx="4824846" cy="4675908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0"/>
              </a:spcBef>
              <a:buNone/>
              <a:defRPr/>
            </a:pPr>
            <a:endParaRPr lang="en-US" sz="2400" dirty="0" smtClean="0">
              <a:solidFill>
                <a:srgbClr val="002060"/>
              </a:solidFill>
            </a:endParaRPr>
          </a:p>
          <a:p>
            <a:pPr marL="0" indent="0" algn="just">
              <a:spcBef>
                <a:spcPts val="0"/>
              </a:spcBef>
              <a:buNone/>
              <a:defRPr/>
            </a:pPr>
            <a:r>
              <a:rPr lang="en-US" sz="2400" dirty="0" err="1" smtClean="0">
                <a:solidFill>
                  <a:srgbClr val="002060"/>
                </a:solidFill>
              </a:rPr>
              <a:t>Aplicativo</a:t>
            </a:r>
            <a:r>
              <a:rPr lang="en-US" sz="2400" dirty="0" smtClean="0">
                <a:solidFill>
                  <a:srgbClr val="002060"/>
                </a:solidFill>
              </a:rPr>
              <a:t> que </a:t>
            </a:r>
            <a:r>
              <a:rPr lang="en-US" sz="2400" dirty="0" err="1" smtClean="0">
                <a:solidFill>
                  <a:srgbClr val="002060"/>
                </a:solidFill>
              </a:rPr>
              <a:t>permite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</a:rPr>
              <a:t>aos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</a:rPr>
              <a:t>pais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</a:rPr>
              <a:t>ou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</a:rPr>
              <a:t>responsável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</a:rPr>
              <a:t>navegar</a:t>
            </a:r>
            <a:r>
              <a:rPr lang="en-US" sz="2400" dirty="0" smtClean="0">
                <a:solidFill>
                  <a:srgbClr val="002060"/>
                </a:solidFill>
              </a:rPr>
              <a:t> de </a:t>
            </a:r>
            <a:r>
              <a:rPr lang="en-US" sz="2400" i="1" dirty="0" smtClean="0">
                <a:solidFill>
                  <a:srgbClr val="002060"/>
                </a:solidFill>
              </a:rPr>
              <a:t>smartphone</a:t>
            </a:r>
            <a:r>
              <a:rPr lang="en-US" sz="2400" dirty="0" smtClean="0">
                <a:solidFill>
                  <a:srgbClr val="002060"/>
                </a:solidFill>
              </a:rPr>
              <a:t> e/</a:t>
            </a:r>
            <a:r>
              <a:rPr lang="en-US" sz="2400" dirty="0" err="1" smtClean="0">
                <a:solidFill>
                  <a:srgbClr val="002060"/>
                </a:solidFill>
              </a:rPr>
              <a:t>ou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en-US" sz="2400" i="1" dirty="0" smtClean="0">
                <a:solidFill>
                  <a:srgbClr val="002060"/>
                </a:solidFill>
              </a:rPr>
              <a:t>tablet</a:t>
            </a:r>
            <a:r>
              <a:rPr lang="en-US" sz="2400" dirty="0" smtClean="0">
                <a:solidFill>
                  <a:srgbClr val="002060"/>
                </a:solidFill>
              </a:rPr>
              <a:t>, </a:t>
            </a:r>
            <a:r>
              <a:rPr lang="en-US" sz="2400" dirty="0" err="1" smtClean="0">
                <a:solidFill>
                  <a:srgbClr val="002060"/>
                </a:solidFill>
              </a:rPr>
              <a:t>nas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</a:rPr>
              <a:t>seguintes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</a:rPr>
              <a:t>opções</a:t>
            </a:r>
            <a:r>
              <a:rPr lang="en-US" sz="2400" dirty="0" smtClean="0">
                <a:solidFill>
                  <a:srgbClr val="002060"/>
                </a:solidFill>
              </a:rPr>
              <a:t>: </a:t>
            </a:r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endParaRPr lang="en-US" sz="2400" dirty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r>
              <a:rPr lang="en-US" sz="2400" dirty="0" err="1" smtClean="0">
                <a:solidFill>
                  <a:srgbClr val="002060"/>
                </a:solidFill>
              </a:rPr>
              <a:t>comunicados</a:t>
            </a:r>
            <a:endParaRPr lang="en-US" sz="2400" dirty="0" smtClean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r>
              <a:rPr lang="en-US" sz="2400" dirty="0" err="1" smtClean="0">
                <a:solidFill>
                  <a:srgbClr val="002060"/>
                </a:solidFill>
              </a:rPr>
              <a:t>boletins</a:t>
            </a:r>
            <a:endParaRPr lang="en-US" sz="2400" dirty="0" smtClean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r>
              <a:rPr lang="en-US" sz="2400" dirty="0" err="1" smtClean="0">
                <a:solidFill>
                  <a:srgbClr val="002060"/>
                </a:solidFill>
              </a:rPr>
              <a:t>aulas</a:t>
            </a:r>
            <a:r>
              <a:rPr lang="en-US" sz="2400" dirty="0" smtClean="0">
                <a:solidFill>
                  <a:srgbClr val="002060"/>
                </a:solidFill>
              </a:rPr>
              <a:t> (</a:t>
            </a:r>
            <a:r>
              <a:rPr lang="en-US" sz="2400" dirty="0" err="1" smtClean="0">
                <a:solidFill>
                  <a:srgbClr val="002060"/>
                </a:solidFill>
              </a:rPr>
              <a:t>diário</a:t>
            </a:r>
            <a:r>
              <a:rPr lang="en-US" sz="2400" dirty="0" smtClean="0">
                <a:solidFill>
                  <a:srgbClr val="002060"/>
                </a:solidFill>
              </a:rPr>
              <a:t> de </a:t>
            </a:r>
            <a:r>
              <a:rPr lang="en-US" sz="2400" dirty="0" err="1" smtClean="0">
                <a:solidFill>
                  <a:srgbClr val="002060"/>
                </a:solidFill>
              </a:rPr>
              <a:t>classe</a:t>
            </a:r>
            <a:r>
              <a:rPr lang="en-US" sz="2400" dirty="0" smtClean="0">
                <a:solidFill>
                  <a:srgbClr val="002060"/>
                </a:solidFill>
              </a:rPr>
              <a:t>)</a:t>
            </a: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r>
              <a:rPr lang="en-US" sz="2400" dirty="0" err="1" smtClean="0">
                <a:solidFill>
                  <a:srgbClr val="002060"/>
                </a:solidFill>
              </a:rPr>
              <a:t>financeiro</a:t>
            </a:r>
            <a:endParaRPr lang="en-US" sz="2400" dirty="0" smtClean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r>
              <a:rPr lang="en-US" sz="2400" dirty="0" smtClean="0">
                <a:solidFill>
                  <a:srgbClr val="002060"/>
                </a:solidFill>
              </a:rPr>
              <a:t>“</a:t>
            </a:r>
            <a:r>
              <a:rPr lang="en-US" sz="2400" dirty="0" err="1" smtClean="0">
                <a:solidFill>
                  <a:srgbClr val="002060"/>
                </a:solidFill>
              </a:rPr>
              <a:t>Estou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</a:rPr>
              <a:t>chegando</a:t>
            </a:r>
            <a:r>
              <a:rPr lang="en-US" sz="2400" dirty="0" smtClean="0">
                <a:solidFill>
                  <a:srgbClr val="002060"/>
                </a:solidFill>
              </a:rPr>
              <a:t>” – </a:t>
            </a:r>
            <a:r>
              <a:rPr lang="en-US" sz="2400" dirty="0" err="1" smtClean="0">
                <a:solidFill>
                  <a:srgbClr val="002060"/>
                </a:solidFill>
              </a:rPr>
              <a:t>recurso</a:t>
            </a:r>
            <a:r>
              <a:rPr lang="en-US" sz="2400" dirty="0" smtClean="0">
                <a:solidFill>
                  <a:srgbClr val="002060"/>
                </a:solidFill>
              </a:rPr>
              <a:t> para </a:t>
            </a:r>
            <a:r>
              <a:rPr lang="en-US" sz="2400" dirty="0" err="1" smtClean="0">
                <a:solidFill>
                  <a:srgbClr val="002060"/>
                </a:solidFill>
              </a:rPr>
              <a:t>agilizar</a:t>
            </a:r>
            <a:r>
              <a:rPr lang="en-US" sz="2400" dirty="0" smtClean="0">
                <a:solidFill>
                  <a:srgbClr val="002060"/>
                </a:solidFill>
              </a:rPr>
              <a:t> a </a:t>
            </a:r>
            <a:r>
              <a:rPr lang="en-US" sz="2400" dirty="0" err="1" smtClean="0">
                <a:solidFill>
                  <a:srgbClr val="002060"/>
                </a:solidFill>
              </a:rPr>
              <a:t>saída</a:t>
            </a:r>
            <a:r>
              <a:rPr lang="en-US" sz="2400" dirty="0" smtClean="0">
                <a:solidFill>
                  <a:srgbClr val="002060"/>
                </a:solidFill>
              </a:rPr>
              <a:t> do </a:t>
            </a:r>
            <a:r>
              <a:rPr lang="en-US" sz="2400" dirty="0" err="1" smtClean="0">
                <a:solidFill>
                  <a:srgbClr val="002060"/>
                </a:solidFill>
              </a:rPr>
              <a:t>aluno</a:t>
            </a:r>
            <a:endParaRPr lang="en-US" sz="2400" dirty="0" smtClean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endParaRPr lang="en-US" sz="2400" dirty="0" smtClean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endParaRPr lang="en-US" sz="2400" dirty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endParaRPr lang="en-US" sz="2400" dirty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endParaRPr lang="en-US" sz="2400" dirty="0" smtClean="0">
              <a:solidFill>
                <a:srgbClr val="002060"/>
              </a:solidFill>
            </a:endParaRPr>
          </a:p>
          <a:p>
            <a:pPr marL="0" indent="0" algn="just">
              <a:spcBef>
                <a:spcPts val="0"/>
              </a:spcBef>
              <a:buNone/>
              <a:defRPr/>
            </a:pPr>
            <a:endParaRPr lang="en-US" sz="2400" dirty="0" smtClean="0">
              <a:solidFill>
                <a:srgbClr val="002060"/>
              </a:solidFill>
            </a:endParaRPr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endParaRPr lang="en-US" sz="2400" u="sng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endParaRPr lang="en-US" sz="2400" u="sng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1" t="12727" r="1770" b="26364"/>
          <a:stretch/>
        </p:blipFill>
        <p:spPr>
          <a:xfrm>
            <a:off x="5891645" y="2057401"/>
            <a:ext cx="4073236" cy="4561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719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 smtClean="0">
                <a:solidFill>
                  <a:srgbClr val="00206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PAINEL DO ALUNO</a:t>
            </a:r>
            <a:endParaRPr lang="pt-BR" dirty="0">
              <a:solidFill>
                <a:srgbClr val="00206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80160" y="2190749"/>
            <a:ext cx="9628632" cy="4262006"/>
          </a:xfrm>
        </p:spPr>
        <p:txBody>
          <a:bodyPr>
            <a:normAutofit lnSpcReduction="10000"/>
          </a:bodyPr>
          <a:lstStyle/>
          <a:p>
            <a:pPr algn="just"/>
            <a:r>
              <a:rPr lang="pt-BR" dirty="0"/>
              <a:t>O acesso ao Painel do Aluno e ao aplicativo do Colégio é feito através de </a:t>
            </a:r>
            <a:r>
              <a:rPr lang="pt-BR" i="1" dirty="0" err="1"/>
              <a:t>login</a:t>
            </a:r>
            <a:r>
              <a:rPr lang="pt-BR" dirty="0"/>
              <a:t> e senha</a:t>
            </a:r>
            <a:r>
              <a:rPr lang="pt-BR" dirty="0" smtClean="0"/>
              <a:t>.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 </a:t>
            </a:r>
            <a:r>
              <a:rPr lang="pt-BR" u="sng" dirty="0"/>
              <a:t>Os </a:t>
            </a:r>
            <a:r>
              <a:rPr lang="pt-BR" u="sng" dirty="0" smtClean="0"/>
              <a:t>pais receberam </a:t>
            </a:r>
            <a:r>
              <a:rPr lang="pt-BR" u="sng" dirty="0"/>
              <a:t>essas </a:t>
            </a:r>
            <a:r>
              <a:rPr lang="pt-BR" u="sng" dirty="0" smtClean="0"/>
              <a:t>informações, </a:t>
            </a:r>
            <a:r>
              <a:rPr lang="pt-BR" u="sng" dirty="0"/>
              <a:t>por </a:t>
            </a:r>
            <a:r>
              <a:rPr lang="pt-BR" b="1" i="1" u="sng" dirty="0"/>
              <a:t>e-mail</a:t>
            </a:r>
            <a:r>
              <a:rPr lang="pt-BR" b="1" u="sng" dirty="0"/>
              <a:t>, </a:t>
            </a:r>
            <a:r>
              <a:rPr lang="pt-BR" b="1" u="sng" dirty="0" smtClean="0"/>
              <a:t>no </a:t>
            </a:r>
            <a:r>
              <a:rPr lang="pt-BR" b="1" u="sng" dirty="0"/>
              <a:t>dia </a:t>
            </a:r>
            <a:r>
              <a:rPr lang="pt-BR" b="1" u="sng" dirty="0" smtClean="0"/>
              <a:t>26/01/2018.</a:t>
            </a:r>
            <a:r>
              <a:rPr lang="pt-BR" dirty="0"/>
              <a:t> </a:t>
            </a:r>
            <a:r>
              <a:rPr lang="pt-BR" dirty="0" smtClean="0"/>
              <a:t>As </a:t>
            </a:r>
            <a:r>
              <a:rPr lang="pt-BR" dirty="0"/>
              <a:t>informações sobre o estudante estarão disponíveis somente a partir de </a:t>
            </a:r>
            <a:r>
              <a:rPr lang="pt-BR" dirty="0" smtClean="0"/>
              <a:t>29/01</a:t>
            </a:r>
            <a:r>
              <a:rPr lang="pt-BR" dirty="0"/>
              <a:t>, início do ano letivo</a:t>
            </a:r>
            <a:r>
              <a:rPr lang="pt-BR" dirty="0" smtClean="0"/>
              <a:t>.</a:t>
            </a:r>
          </a:p>
          <a:p>
            <a:pPr algn="just"/>
            <a:endParaRPr lang="pt-BR" dirty="0"/>
          </a:p>
          <a:p>
            <a:pPr algn="just"/>
            <a:r>
              <a:rPr lang="pt-BR" dirty="0"/>
              <a:t/>
            </a:r>
            <a:br>
              <a:rPr lang="pt-BR" dirty="0"/>
            </a:br>
            <a:r>
              <a:rPr lang="pt-BR" dirty="0">
                <a:solidFill>
                  <a:srgbClr val="FF0000"/>
                </a:solidFill>
              </a:rPr>
              <a:t>ATENÇÃO: Os pais cujos filhos estudaram no </a:t>
            </a:r>
            <a:r>
              <a:rPr lang="pt-BR" dirty="0" smtClean="0">
                <a:solidFill>
                  <a:srgbClr val="FF0000"/>
                </a:solidFill>
              </a:rPr>
              <a:t>EG </a:t>
            </a:r>
            <a:r>
              <a:rPr lang="pt-BR" dirty="0">
                <a:solidFill>
                  <a:srgbClr val="FF0000"/>
                </a:solidFill>
              </a:rPr>
              <a:t>em </a:t>
            </a:r>
            <a:r>
              <a:rPr lang="pt-BR" dirty="0" smtClean="0">
                <a:solidFill>
                  <a:srgbClr val="FF0000"/>
                </a:solidFill>
              </a:rPr>
              <a:t>2017 </a:t>
            </a:r>
            <a:r>
              <a:rPr lang="pt-BR" dirty="0">
                <a:solidFill>
                  <a:srgbClr val="FF0000"/>
                </a:solidFill>
              </a:rPr>
              <a:t>já possuem</a:t>
            </a:r>
            <a:r>
              <a:rPr lang="pt-BR" i="1" dirty="0">
                <a:solidFill>
                  <a:srgbClr val="FF0000"/>
                </a:solidFill>
              </a:rPr>
              <a:t> login </a:t>
            </a:r>
            <a:r>
              <a:rPr lang="pt-BR" dirty="0">
                <a:solidFill>
                  <a:srgbClr val="FF0000"/>
                </a:solidFill>
              </a:rPr>
              <a:t>e senha, que não serão alterados.</a:t>
            </a:r>
            <a:endParaRPr lang="pt-BR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4940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33" t="17501" r="4294" b="51317"/>
          <a:stretch/>
        </p:blipFill>
        <p:spPr>
          <a:xfrm>
            <a:off x="2188193" y="1550703"/>
            <a:ext cx="7397242" cy="3305077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2293412" y="578448"/>
            <a:ext cx="809451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dirty="0" smtClean="0">
                <a:solidFill>
                  <a:srgbClr val="FF0000"/>
                </a:solidFill>
                <a:latin typeface="Berlin Sans FB Demi" panose="020E0802020502020306" pitchFamily="34" charset="0"/>
              </a:rPr>
              <a:t>PLATAFORMAS DE ESTUDOS</a:t>
            </a:r>
            <a:endParaRPr lang="pt-BR" sz="44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717331" y="4866290"/>
            <a:ext cx="10636469" cy="1229711"/>
          </a:xfrm>
          <a:prstGeom prst="rect">
            <a:avLst/>
          </a:prstGeom>
          <a:ln w="1905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bg1"/>
              </a:solidFill>
            </a:endParaRPr>
          </a:p>
        </p:txBody>
      </p:sp>
      <p:pic>
        <p:nvPicPr>
          <p:cNvPr id="9" name="Imagem 8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0517" y="5118964"/>
            <a:ext cx="1650124" cy="71226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Resultado de imagem para geekie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066" y="5139658"/>
            <a:ext cx="2696692" cy="764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Imagem 10" descr="Resultado de imagem para tuneduc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9493" y="5139658"/>
            <a:ext cx="2625900" cy="5359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Imagem 11" descr="Resultado de imagem para google for education"/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1747" y="4960884"/>
            <a:ext cx="1918984" cy="10195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39148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38" y="-8533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603" y="296603"/>
            <a:ext cx="1349993" cy="1273117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6105" y="546282"/>
            <a:ext cx="1446534" cy="954801"/>
          </a:xfrm>
          <a:prstGeom prst="rect">
            <a:avLst/>
          </a:prstGeom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990600" y="5175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b="1" dirty="0" smtClean="0">
                <a:solidFill>
                  <a:srgbClr val="00206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VESTIBULARES</a:t>
            </a:r>
            <a:endParaRPr lang="pt-BR" b="1" dirty="0">
              <a:solidFill>
                <a:srgbClr val="00206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7" name="Espaço Reservado para Conteúdo 2"/>
          <p:cNvSpPr txBox="1">
            <a:spLocks/>
          </p:cNvSpPr>
          <p:nvPr/>
        </p:nvSpPr>
        <p:spPr>
          <a:xfrm>
            <a:off x="1084851" y="2078181"/>
            <a:ext cx="9628632" cy="477981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sz="2400" dirty="0" smtClean="0"/>
              <a:t>Orientação – Professora Patrícia Meira</a:t>
            </a:r>
          </a:p>
          <a:p>
            <a:pPr marL="0" indent="0" algn="ctr">
              <a:buNone/>
            </a:pPr>
            <a:r>
              <a:rPr lang="pt-BR" sz="2400" b="1" dirty="0"/>
              <a:t>ORIENTAÇÃO VOCACIONAL/PROFISSIONAL</a:t>
            </a:r>
          </a:p>
          <a:p>
            <a:r>
              <a:rPr lang="pt-BR" sz="2400" dirty="0"/>
              <a:t>E</a:t>
            </a:r>
            <a:r>
              <a:rPr lang="pt-BR" sz="2400" dirty="0" smtClean="0"/>
              <a:t>ncontro </a:t>
            </a:r>
            <a:r>
              <a:rPr lang="pt-BR" sz="2400" dirty="0"/>
              <a:t>com os alunos para conhecerem as profissões </a:t>
            </a:r>
            <a:r>
              <a:rPr lang="pt-BR" sz="2400" dirty="0" smtClean="0"/>
              <a:t>e sanarem outras dúvidas.</a:t>
            </a:r>
            <a:endParaRPr lang="pt-BR" sz="2400" dirty="0"/>
          </a:p>
          <a:p>
            <a:r>
              <a:rPr lang="pt-BR" sz="2400" dirty="0"/>
              <a:t>V</a:t>
            </a:r>
            <a:r>
              <a:rPr lang="pt-BR" sz="2400" dirty="0" smtClean="0"/>
              <a:t>isitas às </a:t>
            </a:r>
            <a:r>
              <a:rPr lang="pt-BR" sz="2400" dirty="0"/>
              <a:t>melhores </a:t>
            </a:r>
            <a:r>
              <a:rPr lang="pt-BR" sz="2400" dirty="0" smtClean="0"/>
              <a:t>universidades</a:t>
            </a:r>
            <a:r>
              <a:rPr lang="pt-BR" sz="2400" dirty="0"/>
              <a:t>.</a:t>
            </a:r>
          </a:p>
          <a:p>
            <a:r>
              <a:rPr lang="pt-BR" sz="2400" dirty="0"/>
              <a:t>V</a:t>
            </a:r>
            <a:r>
              <a:rPr lang="pt-BR" sz="2400" dirty="0" smtClean="0"/>
              <a:t>isitas </a:t>
            </a:r>
            <a:r>
              <a:rPr lang="pt-BR" sz="2400" dirty="0"/>
              <a:t>a </a:t>
            </a:r>
            <a:r>
              <a:rPr lang="pt-BR" sz="2400" dirty="0" smtClean="0"/>
              <a:t>feiras de profissões</a:t>
            </a:r>
            <a:r>
              <a:rPr lang="pt-BR" sz="2400" dirty="0"/>
              <a:t>.</a:t>
            </a:r>
          </a:p>
          <a:p>
            <a:r>
              <a:rPr lang="pt-BR" sz="2400" dirty="0"/>
              <a:t>P</a:t>
            </a:r>
            <a:r>
              <a:rPr lang="pt-BR" sz="2400" dirty="0" smtClean="0"/>
              <a:t>alestras </a:t>
            </a:r>
            <a:r>
              <a:rPr lang="pt-BR" sz="2400" dirty="0"/>
              <a:t>com </a:t>
            </a:r>
            <a:r>
              <a:rPr lang="pt-BR" sz="2400" dirty="0" smtClean="0"/>
              <a:t>profissionais</a:t>
            </a:r>
            <a:r>
              <a:rPr lang="pt-BR" sz="2400" dirty="0"/>
              <a:t>.</a:t>
            </a:r>
          </a:p>
          <a:p>
            <a:r>
              <a:rPr lang="pt-BR" sz="2400" dirty="0" smtClean="0"/>
              <a:t>Palestras </a:t>
            </a:r>
            <a:r>
              <a:rPr lang="pt-BR" sz="2400" dirty="0"/>
              <a:t>com </a:t>
            </a:r>
            <a:r>
              <a:rPr lang="pt-BR" sz="2400" dirty="0" smtClean="0"/>
              <a:t>ex-alunos</a:t>
            </a:r>
            <a:r>
              <a:rPr lang="pt-BR" sz="2400" dirty="0"/>
              <a:t>.</a:t>
            </a:r>
            <a:endParaRPr lang="pt-BR" sz="2400" dirty="0" smtClean="0"/>
          </a:p>
          <a:p>
            <a:r>
              <a:rPr lang="pt-BR" sz="2400" dirty="0"/>
              <a:t>D</a:t>
            </a:r>
            <a:r>
              <a:rPr lang="pt-BR" sz="2400" dirty="0" smtClean="0"/>
              <a:t>ivulgação de prazos dos principais vestibulares/ENEM etc.</a:t>
            </a:r>
            <a:endParaRPr lang="pt-BR" sz="2400" dirty="0"/>
          </a:p>
          <a:p>
            <a:pPr algn="just"/>
            <a:endParaRPr lang="pt-BR" sz="2400" dirty="0" smtClean="0">
              <a:solidFill>
                <a:srgbClr val="FF0000"/>
              </a:solidFill>
            </a:endParaRPr>
          </a:p>
          <a:p>
            <a:pPr algn="just"/>
            <a:endParaRPr lang="pt-BR" sz="2400" dirty="0" smtClean="0">
              <a:solidFill>
                <a:srgbClr val="FF0000"/>
              </a:solidFill>
            </a:endParaRPr>
          </a:p>
          <a:p>
            <a:pPr algn="just"/>
            <a:endParaRPr lang="pt-BR" sz="2400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867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792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1368135" y="266804"/>
            <a:ext cx="9628632" cy="102791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sz="6000" b="1" dirty="0" smtClean="0">
                <a:solidFill>
                  <a:srgbClr val="002060"/>
                </a:solidFill>
              </a:rPr>
              <a:t>COMUNICAÇÃO</a:t>
            </a:r>
            <a:endParaRPr lang="pt-BR" sz="6000" b="1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 algn="ctr">
              <a:buNone/>
            </a:pPr>
            <a:endParaRPr lang="en-US" sz="66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 algn="just">
              <a:buNone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297229400"/>
              </p:ext>
            </p:extLst>
          </p:nvPr>
        </p:nvGraphicFramePr>
        <p:xfrm>
          <a:off x="2629839" y="3567647"/>
          <a:ext cx="7666926" cy="31721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1298654"/>
              </p:ext>
            </p:extLst>
          </p:nvPr>
        </p:nvGraphicFramePr>
        <p:xfrm>
          <a:off x="3524898" y="1211589"/>
          <a:ext cx="5278268" cy="270764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52782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• </a:t>
                      </a:r>
                      <a:r>
                        <a:rPr lang="pt-BR" sz="1800" b="0" dirty="0" smtClean="0"/>
                        <a:t>agenda </a:t>
                      </a:r>
                      <a:endParaRPr lang="pt-BR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• </a:t>
                      </a:r>
                      <a:r>
                        <a:rPr lang="pt-BR" sz="1800" i="1" dirty="0" smtClean="0"/>
                        <a:t>e-mail</a:t>
                      </a:r>
                      <a:r>
                        <a:rPr lang="pt-BR" sz="1800" dirty="0" smtClean="0"/>
                        <a:t> -</a:t>
                      </a:r>
                      <a:r>
                        <a:rPr lang="pt-BR" sz="1800" baseline="0" dirty="0" smtClean="0"/>
                        <a:t> </a:t>
                      </a:r>
                      <a:r>
                        <a:rPr lang="pt-BR" sz="1800" dirty="0" smtClean="0"/>
                        <a:t>acréscimo do .</a:t>
                      </a:r>
                      <a:r>
                        <a:rPr lang="pt-BR" sz="1800" dirty="0" err="1" smtClean="0"/>
                        <a:t>br</a:t>
                      </a:r>
                      <a:r>
                        <a:rPr lang="pt-BR" sz="1800" dirty="0" smtClean="0"/>
                        <a:t> </a:t>
                      </a:r>
                      <a:br>
                        <a:rPr lang="pt-BR" sz="1800" dirty="0" smtClean="0"/>
                      </a:br>
                      <a:r>
                        <a:rPr lang="pt-BR" sz="1800" b="1" dirty="0" smtClean="0"/>
                        <a:t>Exemplo: </a:t>
                      </a:r>
                      <a:r>
                        <a:rPr lang="pt-BR" sz="1800" dirty="0" smtClean="0"/>
                        <a:t>secretaria@colegioeduardogomes.com</a:t>
                      </a:r>
                      <a:r>
                        <a:rPr lang="pt-BR" sz="3200" dirty="0" smtClean="0">
                          <a:solidFill>
                            <a:srgbClr val="FF0000"/>
                          </a:solidFill>
                        </a:rPr>
                        <a:t>.br</a:t>
                      </a:r>
                      <a:endParaRPr lang="pt-BR" sz="3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dirty="0" smtClean="0"/>
                        <a:t>• contato telefônico</a:t>
                      </a:r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dirty="0" smtClean="0"/>
                        <a:t>• atendimento pré-agendado</a:t>
                      </a:r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• comunicados / informativos</a:t>
                      </a:r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dirty="0" smtClean="0"/>
                        <a:t>• portal </a:t>
                      </a:r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52462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13196" y="1872060"/>
            <a:ext cx="10515600" cy="1325563"/>
          </a:xfrm>
        </p:spPr>
        <p:txBody>
          <a:bodyPr/>
          <a:lstStyle/>
          <a:p>
            <a:pPr algn="ctr"/>
            <a:r>
              <a:rPr lang="pt-BR" dirty="0" smtClean="0">
                <a:latin typeface="+mn-lt"/>
              </a:rPr>
              <a:t>Uso seguro, responsável e consciente </a:t>
            </a:r>
            <a:br>
              <a:rPr lang="pt-BR" dirty="0" smtClean="0">
                <a:latin typeface="+mn-lt"/>
              </a:rPr>
            </a:br>
            <a:r>
              <a:rPr lang="pt-BR" sz="1600" dirty="0" smtClean="0">
                <a:latin typeface="+mn-lt"/>
              </a:rPr>
              <a:t>WhatsApp – comunicado 2017</a:t>
            </a:r>
            <a:endParaRPr lang="pt-BR" sz="1600" dirty="0">
              <a:latin typeface="+mn-lt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990600" y="5175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b="1" dirty="0" smtClean="0">
                <a:solidFill>
                  <a:srgbClr val="00206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REDES SOCIAIS</a:t>
            </a:r>
            <a:endParaRPr lang="pt-BR" b="1" dirty="0">
              <a:solidFill>
                <a:srgbClr val="00206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88" t="59243" r="3301"/>
          <a:stretch/>
        </p:blipFill>
        <p:spPr>
          <a:xfrm>
            <a:off x="3894859" y="3197623"/>
            <a:ext cx="4346666" cy="3101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95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54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ORIENTAÇÃO NUTRICIONAL</a:t>
            </a:r>
            <a:endParaRPr lang="pt-BR" sz="54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1280160" y="2888672"/>
            <a:ext cx="9628632" cy="4779819"/>
          </a:xfrm>
          <a:prstGeom prst="rect">
            <a:avLst/>
          </a:prstGeom>
        </p:spPr>
        <p:txBody>
          <a:bodyPr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400" b="1" dirty="0"/>
              <a:t>Campanha </a:t>
            </a:r>
            <a:r>
              <a:rPr lang="pt-BR" sz="2400" b="1" dirty="0" smtClean="0"/>
              <a:t>de alimentação saudável </a:t>
            </a:r>
            <a:r>
              <a:rPr lang="pt-BR" sz="2400" dirty="0" smtClean="0"/>
              <a:t>- </a:t>
            </a:r>
            <a:r>
              <a:rPr lang="pt-BR" sz="2400" dirty="0"/>
              <a:t>Frituras e refrigerantes somente às </a:t>
            </a:r>
            <a:r>
              <a:rPr lang="pt-BR" sz="2400" dirty="0" smtClean="0"/>
              <a:t>sextas-feiras</a:t>
            </a:r>
            <a:r>
              <a:rPr lang="pt-BR" sz="2400" dirty="0"/>
              <a:t>.</a:t>
            </a:r>
          </a:p>
          <a:p>
            <a:r>
              <a:rPr lang="pt-BR" sz="2400" b="1" dirty="0" smtClean="0"/>
              <a:t>Atendimento </a:t>
            </a:r>
            <a:r>
              <a:rPr lang="pt-BR" sz="2400" b="1" dirty="0"/>
              <a:t>individua</a:t>
            </a:r>
            <a:r>
              <a:rPr lang="pt-BR" sz="2400" dirty="0"/>
              <a:t>l aos alunos com distúrbios alimentares</a:t>
            </a:r>
            <a:r>
              <a:rPr lang="pt-BR" sz="2400" dirty="0" smtClean="0"/>
              <a:t>.</a:t>
            </a:r>
          </a:p>
          <a:p>
            <a:pPr lvl="0"/>
            <a:r>
              <a:rPr lang="pt-BR" sz="2400" dirty="0" smtClean="0"/>
              <a:t>Os cardápios </a:t>
            </a:r>
            <a:r>
              <a:rPr lang="pt-BR" sz="2400" dirty="0"/>
              <a:t>(cantina e restaurante) ficam disponíveis no </a:t>
            </a:r>
            <a:r>
              <a:rPr lang="pt-BR" sz="2400" i="1" dirty="0"/>
              <a:t>site</a:t>
            </a:r>
            <a:r>
              <a:rPr lang="pt-BR" sz="2400" dirty="0"/>
              <a:t> do Colégio, no início de cada mês</a:t>
            </a:r>
            <a:r>
              <a:rPr lang="pt-BR" sz="2400" dirty="0" smtClean="0"/>
              <a:t>.</a:t>
            </a:r>
          </a:p>
          <a:p>
            <a:pPr lvl="0"/>
            <a:endParaRPr lang="pt-BR" sz="2400" dirty="0" smtClean="0"/>
          </a:p>
          <a:p>
            <a:pPr marL="0" indent="0" algn="just">
              <a:buNone/>
            </a:pPr>
            <a:r>
              <a:rPr lang="pt-BR" sz="2400" dirty="0" smtClean="0"/>
              <a:t>Obs.: Havendo imprevisto</a:t>
            </a:r>
            <a:r>
              <a:rPr lang="pt-BR" sz="2400" dirty="0"/>
              <a:t>, o cardápio poderá ser alterado, o que costuma ser raro acontecer, mas, quando ocorrer, os pratos serão substituídos por outros equivalentes, sem qualquer prejuízo para os alunos e com a indicação/orientação da nutricionista.</a:t>
            </a:r>
          </a:p>
          <a:p>
            <a:pPr lvl="0"/>
            <a:endParaRPr lang="pt-BR" sz="2400" dirty="0"/>
          </a:p>
          <a:p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</a:pPr>
            <a:r>
              <a:rPr lang="pt-BR" sz="2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	</a:t>
            </a: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2792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 smtClean="0">
                <a:solidFill>
                  <a:srgbClr val="00206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RESTAURANTE</a:t>
            </a:r>
            <a:endParaRPr lang="pt-BR" dirty="0">
              <a:solidFill>
                <a:srgbClr val="00206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1028700" y="2078181"/>
            <a:ext cx="10451592" cy="4779819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400" dirty="0"/>
              <a:t>Restaurante (4226-3783 – Ivone ou Natasha) – </a:t>
            </a:r>
            <a:r>
              <a:rPr lang="pt-BR" sz="2400" i="1" dirty="0"/>
              <a:t>Site</a:t>
            </a:r>
            <a:r>
              <a:rPr lang="pt-BR" sz="2400" dirty="0"/>
              <a:t> </a:t>
            </a:r>
            <a:r>
              <a:rPr lang="pt-BR" sz="2400" dirty="0" smtClean="0"/>
              <a:t>www.restaurantegiragirassol.com.br</a:t>
            </a:r>
            <a:endParaRPr lang="pt-BR" sz="2400" dirty="0"/>
          </a:p>
          <a:p>
            <a:pPr lvl="0"/>
            <a:r>
              <a:rPr lang="pt-BR" sz="2400" dirty="0"/>
              <a:t>Pode-se comprar o almoço avulso ou para o mês todo. Nesse caso, com desconto.</a:t>
            </a:r>
          </a:p>
          <a:p>
            <a:pPr lvl="0"/>
            <a:r>
              <a:rPr lang="pt-BR" sz="2400" dirty="0"/>
              <a:t>Pode-se optar pelo cadastro biométrico e </a:t>
            </a:r>
            <a:r>
              <a:rPr lang="pt-BR" sz="2400" dirty="0" smtClean="0"/>
              <a:t>recarregar a conta sempre que necessário.</a:t>
            </a:r>
          </a:p>
          <a:p>
            <a:pPr lvl="0"/>
            <a:r>
              <a:rPr lang="pt-BR" sz="2400" dirty="0" smtClean="0"/>
              <a:t>Opções </a:t>
            </a:r>
            <a:r>
              <a:rPr lang="pt-BR" sz="2400" dirty="0"/>
              <a:t>de almoço: </a:t>
            </a:r>
            <a:r>
              <a:rPr lang="pt-BR" sz="2400" dirty="0" smtClean="0"/>
              <a:t>- </a:t>
            </a:r>
            <a:r>
              <a:rPr lang="pt-BR" sz="2400" i="1" dirty="0" smtClean="0"/>
              <a:t>self-</a:t>
            </a:r>
            <a:r>
              <a:rPr lang="pt-BR" sz="2400" i="1" dirty="0" err="1" smtClean="0"/>
              <a:t>service</a:t>
            </a:r>
            <a:r>
              <a:rPr lang="pt-BR" sz="2400" i="1" dirty="0" smtClean="0"/>
              <a:t>,</a:t>
            </a:r>
            <a:r>
              <a:rPr lang="pt-BR" sz="2400" dirty="0" smtClean="0"/>
              <a:t> </a:t>
            </a:r>
            <a:r>
              <a:rPr lang="pt-BR" sz="2400" dirty="0"/>
              <a:t>com direito a suco e </a:t>
            </a:r>
            <a:r>
              <a:rPr lang="pt-BR" sz="2400" dirty="0" smtClean="0"/>
              <a:t>gelatina;</a:t>
            </a:r>
            <a:endParaRPr lang="pt-BR" sz="2400" dirty="0"/>
          </a:p>
          <a:p>
            <a:pPr marL="0" indent="0">
              <a:buNone/>
            </a:pPr>
            <a:r>
              <a:rPr lang="pt-BR" sz="2400" dirty="0" smtClean="0"/>
              <a:t>                                       - prato pronto, </a:t>
            </a:r>
            <a:r>
              <a:rPr lang="pt-BR" sz="2400" dirty="0"/>
              <a:t>com suco e sobremesa à parte.</a:t>
            </a:r>
          </a:p>
          <a:p>
            <a:pPr lvl="0"/>
            <a:r>
              <a:rPr lang="pt-BR" sz="2400" dirty="0"/>
              <a:t>São aceitos cartões de </a:t>
            </a:r>
            <a:r>
              <a:rPr lang="pt-BR" sz="2400" dirty="0" smtClean="0"/>
              <a:t>crédito ou </a:t>
            </a:r>
            <a:r>
              <a:rPr lang="pt-BR" sz="2400" dirty="0"/>
              <a:t>débito, cheque ou dinheiro para o </a:t>
            </a:r>
            <a:r>
              <a:rPr lang="pt-BR" sz="2400" dirty="0" smtClean="0"/>
              <a:t>pagamento, que </a:t>
            </a:r>
            <a:r>
              <a:rPr lang="pt-BR" sz="2400" dirty="0"/>
              <a:t>deve ser realizado antecipadamente.</a:t>
            </a:r>
          </a:p>
          <a:p>
            <a:pPr lvl="0"/>
            <a:r>
              <a:rPr lang="pt-BR" sz="2400" dirty="0"/>
              <a:t>Pode-se fazer a transação </a:t>
            </a:r>
            <a:r>
              <a:rPr lang="pt-BR" sz="2400" i="1" dirty="0"/>
              <a:t>on-line</a:t>
            </a:r>
            <a:r>
              <a:rPr lang="pt-BR" sz="2400" dirty="0"/>
              <a:t> (recarga e acompanhamento </a:t>
            </a:r>
            <a:r>
              <a:rPr lang="pt-BR" sz="2400" dirty="0" smtClean="0"/>
              <a:t>de </a:t>
            </a:r>
            <a:r>
              <a:rPr lang="pt-BR" sz="2400" dirty="0"/>
              <a:t>saldo</a:t>
            </a:r>
            <a:r>
              <a:rPr lang="pt-BR" sz="2400" dirty="0" smtClean="0"/>
              <a:t>).</a:t>
            </a:r>
          </a:p>
          <a:p>
            <a:pPr marL="0" indent="0">
              <a:buNone/>
            </a:pP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3384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 smtClean="0">
                <a:solidFill>
                  <a:srgbClr val="00206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CANTINA</a:t>
            </a:r>
            <a:endParaRPr lang="pt-BR" dirty="0">
              <a:solidFill>
                <a:srgbClr val="00206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1281684" y="1615332"/>
            <a:ext cx="9628632" cy="4779819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400" dirty="0"/>
              <a:t>Cantina (95844-0617 – </a:t>
            </a:r>
            <a:r>
              <a:rPr lang="pt-BR" sz="2400" dirty="0" smtClean="0"/>
              <a:t>Graça ou Jane</a:t>
            </a:r>
            <a:r>
              <a:rPr lang="pt-BR" sz="2400" dirty="0"/>
              <a:t>) </a:t>
            </a:r>
            <a:r>
              <a:rPr lang="pt-BR" sz="2400" i="1" dirty="0"/>
              <a:t>– Site</a:t>
            </a:r>
            <a:r>
              <a:rPr lang="pt-BR" sz="2400" dirty="0"/>
              <a:t> </a:t>
            </a:r>
            <a:r>
              <a:rPr lang="pt-BR" sz="2400" dirty="0" smtClean="0"/>
              <a:t>www.cantinadoedu.com.br</a:t>
            </a:r>
            <a:endParaRPr lang="pt-BR" sz="2400" dirty="0"/>
          </a:p>
          <a:p>
            <a:pPr lvl="0"/>
            <a:r>
              <a:rPr lang="pt-BR" sz="2400" dirty="0" smtClean="0"/>
              <a:t>Pode-se comprar </a:t>
            </a:r>
            <a:r>
              <a:rPr lang="pt-BR" sz="2400" dirty="0"/>
              <a:t>o almoço avulso (vale-refeição) ou optar por comprar o cartão-refeição e </a:t>
            </a:r>
            <a:r>
              <a:rPr lang="pt-BR" sz="2400" dirty="0" smtClean="0"/>
              <a:t>recarregá-lo sempre que necessário.</a:t>
            </a:r>
            <a:endParaRPr lang="pt-BR" sz="2400" dirty="0"/>
          </a:p>
          <a:p>
            <a:pPr lvl="0"/>
            <a:r>
              <a:rPr lang="pt-BR" sz="2400" dirty="0"/>
              <a:t>Opções de almoço: </a:t>
            </a:r>
            <a:r>
              <a:rPr lang="pt-BR" sz="2400" dirty="0" smtClean="0"/>
              <a:t>- </a:t>
            </a:r>
            <a:r>
              <a:rPr lang="pt-BR" sz="2400" i="1" dirty="0" smtClean="0"/>
              <a:t>self-</a:t>
            </a:r>
            <a:r>
              <a:rPr lang="pt-BR" sz="2400" i="1" dirty="0" err="1" smtClean="0"/>
              <a:t>service</a:t>
            </a:r>
            <a:r>
              <a:rPr lang="pt-BR" sz="2400" i="1" dirty="0" smtClean="0"/>
              <a:t> (opção somente para as turmas do Integral e Semi),</a:t>
            </a:r>
            <a:r>
              <a:rPr lang="pt-BR" sz="2400" dirty="0" smtClean="0"/>
              <a:t> </a:t>
            </a:r>
            <a:r>
              <a:rPr lang="pt-BR" sz="2400" dirty="0"/>
              <a:t>com direito a suco, sobremesa ou </a:t>
            </a:r>
            <a:r>
              <a:rPr lang="pt-BR" sz="2400" dirty="0" smtClean="0"/>
              <a:t>fruta;</a:t>
            </a:r>
            <a:endParaRPr lang="pt-BR" sz="2400" dirty="0"/>
          </a:p>
          <a:p>
            <a:pPr marL="0" indent="0">
              <a:buNone/>
            </a:pPr>
            <a:r>
              <a:rPr lang="pt-BR" sz="2400" dirty="0" smtClean="0"/>
              <a:t>                                      - prato pronto, </a:t>
            </a:r>
            <a:r>
              <a:rPr lang="pt-BR" sz="2400" dirty="0"/>
              <a:t>com suco e sobremesa à parte.</a:t>
            </a:r>
          </a:p>
          <a:p>
            <a:pPr lvl="0"/>
            <a:r>
              <a:rPr lang="pt-BR" sz="2400" dirty="0"/>
              <a:t>São aceitos cartões de </a:t>
            </a:r>
            <a:r>
              <a:rPr lang="pt-BR" sz="2400" dirty="0" smtClean="0"/>
              <a:t>débito ou </a:t>
            </a:r>
            <a:r>
              <a:rPr lang="pt-BR" sz="2400" dirty="0"/>
              <a:t>crédito, cheque ou dinheiro para pagamento.</a:t>
            </a:r>
          </a:p>
          <a:p>
            <a:pPr lvl="0"/>
            <a:r>
              <a:rPr lang="pt-BR" sz="2400" dirty="0"/>
              <a:t>Pode-se fazer a transação </a:t>
            </a:r>
            <a:r>
              <a:rPr lang="pt-BR" sz="2400" i="1" dirty="0"/>
              <a:t>on-line</a:t>
            </a:r>
            <a:r>
              <a:rPr lang="pt-BR" sz="2400" dirty="0"/>
              <a:t> (recarga e acompanhamento do saldo</a:t>
            </a:r>
            <a:r>
              <a:rPr lang="pt-BR" sz="2400" dirty="0" smtClean="0"/>
              <a:t>).</a:t>
            </a:r>
          </a:p>
          <a:p>
            <a:r>
              <a:rPr lang="pt-BR" sz="2400" dirty="0" smtClean="0"/>
              <a:t>Início das atividades </a:t>
            </a:r>
            <a:r>
              <a:rPr lang="pt-BR" sz="2400" dirty="0"/>
              <a:t>de atendimento ao público no </a:t>
            </a:r>
            <a:r>
              <a:rPr lang="pt-BR" sz="2400" dirty="0" smtClean="0"/>
              <a:t>primeiro </a:t>
            </a:r>
            <a:r>
              <a:rPr lang="pt-BR" sz="2400" dirty="0"/>
              <a:t>dia </a:t>
            </a:r>
            <a:r>
              <a:rPr lang="pt-BR" sz="2400" dirty="0" smtClean="0"/>
              <a:t>letivo.</a:t>
            </a:r>
          </a:p>
          <a:p>
            <a:r>
              <a:rPr lang="pt-BR" sz="2400" dirty="0" smtClean="0"/>
              <a:t>Não </a:t>
            </a:r>
            <a:r>
              <a:rPr lang="pt-BR" sz="2400" dirty="0"/>
              <a:t>funciona no mês de julho</a:t>
            </a:r>
            <a:r>
              <a:rPr lang="pt-BR" sz="2400" dirty="0" smtClean="0"/>
              <a:t>.</a:t>
            </a:r>
            <a:r>
              <a:rPr lang="pt-BR" sz="2400" dirty="0"/>
              <a:t> </a:t>
            </a:r>
          </a:p>
          <a:p>
            <a:pPr marL="0" indent="0">
              <a:buNone/>
            </a:pP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6608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0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dirty="0" smtClean="0">
                <a:solidFill>
                  <a:srgbClr val="00206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RESTAURANTE / CANTINA</a:t>
            </a:r>
            <a:endParaRPr lang="pt-BR" dirty="0">
              <a:solidFill>
                <a:srgbClr val="00206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7" name="Espaço Reservado para Conteúdo 2"/>
          <p:cNvSpPr txBox="1">
            <a:spLocks/>
          </p:cNvSpPr>
          <p:nvPr/>
        </p:nvSpPr>
        <p:spPr>
          <a:xfrm>
            <a:off x="1281684" y="1615332"/>
            <a:ext cx="9628632" cy="477981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Espaço Reservado para Conteúdo 2"/>
          <p:cNvSpPr txBox="1">
            <a:spLocks/>
          </p:cNvSpPr>
          <p:nvPr/>
        </p:nvSpPr>
        <p:spPr>
          <a:xfrm>
            <a:off x="1072342" y="1813344"/>
            <a:ext cx="9628632" cy="4779819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400" dirty="0" smtClean="0"/>
              <a:t>Em dias de modalidades esportivas, é possível contratar (avulso ou mensal), mediante o pagamento de uma taxa - serviço de acompanhamento no horário de almoço</a:t>
            </a:r>
            <a:r>
              <a:rPr lang="pt-BR" sz="2400" dirty="0"/>
              <a:t> </a:t>
            </a:r>
            <a:r>
              <a:rPr lang="pt-BR" sz="2400" dirty="0" smtClean="0"/>
              <a:t>(das 11h às 13h30min).</a:t>
            </a:r>
          </a:p>
          <a:p>
            <a:r>
              <a:rPr lang="pt-BR" sz="2400" dirty="0" smtClean="0"/>
              <a:t>Caso haja interesse, procurar a Recepção do Colégio.</a:t>
            </a:r>
          </a:p>
          <a:p>
            <a:r>
              <a:rPr lang="pt-BR" sz="2400" dirty="0"/>
              <a:t>Obs.: Integral e Semi-integral: é de </a:t>
            </a:r>
            <a:r>
              <a:rPr lang="pt-BR" sz="2400" b="1" u="sng" dirty="0"/>
              <a:t>responsabilidade da família</a:t>
            </a:r>
            <a:r>
              <a:rPr lang="pt-BR" sz="2400" u="sng" dirty="0"/>
              <a:t> </a:t>
            </a:r>
            <a:r>
              <a:rPr lang="pt-BR" sz="2400" dirty="0"/>
              <a:t>creditar os valores para o fornecimento das refeições.</a:t>
            </a:r>
          </a:p>
          <a:p>
            <a:endParaRPr lang="pt-BR" sz="2400" dirty="0"/>
          </a:p>
          <a:p>
            <a:pPr lvl="0"/>
            <a:endParaRPr lang="pt-BR" sz="2400" dirty="0"/>
          </a:p>
          <a:p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</a:pPr>
            <a:r>
              <a:rPr lang="pt-BR" sz="2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	</a:t>
            </a: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499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6864" y="918873"/>
            <a:ext cx="10515600" cy="1325563"/>
          </a:xfrm>
        </p:spPr>
        <p:txBody>
          <a:bodyPr/>
          <a:lstStyle/>
          <a:p>
            <a:pPr algn="ctr"/>
            <a:r>
              <a:rPr lang="pt-BR" dirty="0" smtClean="0">
                <a:solidFill>
                  <a:srgbClr val="00206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MEDICAMENTOS E RESTRIÇÕES ALIMENTARES</a:t>
            </a:r>
            <a:endParaRPr lang="pt-BR" dirty="0">
              <a:solidFill>
                <a:srgbClr val="00206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1280160" y="2244436"/>
            <a:ext cx="9628632" cy="4779819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pt-BR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/>
            <a:r>
              <a:rPr lang="pt-BR" sz="2400" b="1" dirty="0" smtClean="0"/>
              <a:t>Medicamentos: </a:t>
            </a:r>
            <a:r>
              <a:rPr lang="pt-BR" sz="2400" dirty="0" smtClean="0"/>
              <a:t>somente </a:t>
            </a:r>
            <a:r>
              <a:rPr lang="pt-BR" sz="2400" dirty="0"/>
              <a:t>com receita médica. </a:t>
            </a:r>
            <a:endParaRPr lang="pt-BR" sz="2400" dirty="0" smtClean="0"/>
          </a:p>
          <a:p>
            <a:pPr algn="just"/>
            <a:r>
              <a:rPr lang="pt-BR" sz="2400" b="1" i="1" dirty="0" smtClean="0"/>
              <a:t>Importante</a:t>
            </a:r>
            <a:r>
              <a:rPr lang="pt-BR" sz="2400" b="1" dirty="0"/>
              <a:t>: </a:t>
            </a:r>
            <a:r>
              <a:rPr lang="pt-BR" sz="2400" dirty="0"/>
              <a:t>Enviar o medicamento </a:t>
            </a:r>
            <a:r>
              <a:rPr lang="pt-BR" sz="2400" dirty="0" smtClean="0"/>
              <a:t>bem fechado (lacrado), com </a:t>
            </a:r>
            <a:r>
              <a:rPr lang="pt-BR" sz="2400" dirty="0"/>
              <a:t>as devidas anotações na </a:t>
            </a:r>
            <a:r>
              <a:rPr lang="pt-BR" sz="2400" dirty="0" smtClean="0"/>
              <a:t>agenda (horário e posologia), </a:t>
            </a:r>
            <a:r>
              <a:rPr lang="pt-BR" sz="2400" dirty="0"/>
              <a:t>para que possamos encaminhar à responsável (Cláudia – Dep. </a:t>
            </a:r>
            <a:r>
              <a:rPr lang="pt-BR" sz="2400" dirty="0" smtClean="0"/>
              <a:t>de Bem-estar).</a:t>
            </a:r>
          </a:p>
          <a:p>
            <a:pPr algn="just"/>
            <a:r>
              <a:rPr lang="pt-BR" sz="2400" dirty="0" smtClean="0"/>
              <a:t>A medicação pode ser entregue na Recepção do Colégio, que encaminhará ao Departamento de Bem-estar.</a:t>
            </a:r>
          </a:p>
          <a:p>
            <a:pPr algn="just"/>
            <a:r>
              <a:rPr lang="pt-BR" sz="2400" dirty="0" smtClean="0"/>
              <a:t>Restrições alimentares: informar alergias relacionadas à ingestão de determinados alimentos.</a:t>
            </a:r>
          </a:p>
          <a:p>
            <a:pPr algn="just"/>
            <a:endParaRPr lang="pt-BR" sz="2400" dirty="0"/>
          </a:p>
          <a:p>
            <a:pPr algn="just"/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/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</a:pPr>
            <a:r>
              <a:rPr lang="pt-BR" sz="2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	</a:t>
            </a: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1086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48966" y="536622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pt-BR" sz="48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IDENTIFICAÇÃO DE MATERIAIS</a:t>
            </a:r>
            <a:endParaRPr lang="pt-BR" sz="48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1280160" y="2244436"/>
            <a:ext cx="9628632" cy="477981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pt-BR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/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</a:pPr>
            <a:r>
              <a:rPr lang="pt-BR" sz="2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	</a:t>
            </a: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405453" y="2873956"/>
            <a:ext cx="1137804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400" dirty="0" smtClean="0"/>
              <a:t>- É imprescindível a identificação </a:t>
            </a:r>
            <a:r>
              <a:rPr lang="pt-BR" sz="2400" dirty="0"/>
              <a:t>dos pertences dos alunos (uniforme, objetos de uso pessoal, apostilas, </a:t>
            </a:r>
            <a:r>
              <a:rPr lang="pt-BR" sz="2400" dirty="0" smtClean="0"/>
              <a:t>materiais </a:t>
            </a:r>
            <a:r>
              <a:rPr lang="pt-BR" sz="2400" dirty="0"/>
              <a:t>etc</a:t>
            </a:r>
            <a:r>
              <a:rPr lang="pt-BR" sz="2400" dirty="0" smtClean="0"/>
              <a:t>.).</a:t>
            </a:r>
          </a:p>
          <a:p>
            <a:pPr algn="just"/>
            <a:endParaRPr lang="pt-BR" sz="2400" dirty="0"/>
          </a:p>
          <a:p>
            <a:pPr algn="just"/>
            <a:r>
              <a:rPr lang="pt-BR" sz="2400" dirty="0" smtClean="0"/>
              <a:t> - Uniformes </a:t>
            </a:r>
            <a:r>
              <a:rPr lang="pt-BR" sz="2400" dirty="0"/>
              <a:t>ou objetos </a:t>
            </a:r>
            <a:r>
              <a:rPr lang="pt-BR" sz="2400" dirty="0" smtClean="0"/>
              <a:t>levados </a:t>
            </a:r>
            <a:r>
              <a:rPr lang="pt-BR" sz="2400" dirty="0"/>
              <a:t>por </a:t>
            </a:r>
            <a:r>
              <a:rPr lang="pt-BR" sz="2400" dirty="0" smtClean="0"/>
              <a:t>engano </a:t>
            </a:r>
            <a:r>
              <a:rPr lang="pt-BR" sz="2400" dirty="0"/>
              <a:t>devem ser devolvidos com urgência</a:t>
            </a:r>
            <a:r>
              <a:rPr lang="pt-BR" sz="2400" dirty="0" smtClean="0"/>
              <a:t>. </a:t>
            </a:r>
            <a:endParaRPr lang="pt-BR" sz="2400" dirty="0">
              <a:solidFill>
                <a:srgbClr val="FFFF00"/>
              </a:solidFill>
            </a:endParaRPr>
          </a:p>
          <a:p>
            <a:pPr algn="just"/>
            <a:endParaRPr lang="pt-BR" sz="2400" dirty="0"/>
          </a:p>
          <a:p>
            <a:pPr algn="just"/>
            <a:r>
              <a:rPr lang="pt-BR" sz="2400" dirty="0" smtClean="0"/>
              <a:t>- </a:t>
            </a:r>
            <a:r>
              <a:rPr lang="pt-BR" sz="2400" dirty="0"/>
              <a:t>O </a:t>
            </a:r>
            <a:r>
              <a:rPr lang="pt-BR" sz="2400" dirty="0" smtClean="0"/>
              <a:t>Colégio </a:t>
            </a:r>
            <a:r>
              <a:rPr lang="pt-BR" sz="2400" u="sng" dirty="0"/>
              <a:t>não</a:t>
            </a:r>
            <a:r>
              <a:rPr lang="pt-BR" sz="2400" dirty="0"/>
              <a:t> se responsabiliza </a:t>
            </a:r>
            <a:r>
              <a:rPr lang="pt-BR" sz="2400" dirty="0" smtClean="0"/>
              <a:t>pela perda de materiais e/ou uniformes nem por </a:t>
            </a:r>
            <a:r>
              <a:rPr lang="pt-BR" sz="2400" dirty="0"/>
              <a:t>objetos que não fazem parte do material escolar (celular</a:t>
            </a:r>
            <a:r>
              <a:rPr lang="pt-BR" sz="2400" dirty="0" smtClean="0"/>
              <a:t>, </a:t>
            </a:r>
            <a:r>
              <a:rPr lang="pt-BR" sz="2400" dirty="0"/>
              <a:t>equipamentos </a:t>
            </a:r>
            <a:r>
              <a:rPr lang="pt-BR" sz="2400" dirty="0" smtClean="0"/>
              <a:t>eletrônicos etc.).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405750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ARMÁRIOS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1280160" y="2244436"/>
            <a:ext cx="9628632" cy="477981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pt-BR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/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</a:pPr>
            <a:r>
              <a:rPr lang="pt-BR" sz="2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	</a:t>
            </a: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405453" y="2873956"/>
            <a:ext cx="1137804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Tx/>
              <a:buChar char="-"/>
            </a:pPr>
            <a:r>
              <a:rPr lang="pt-BR" sz="2400" dirty="0" smtClean="0"/>
              <a:t>Locação </a:t>
            </a:r>
            <a:r>
              <a:rPr lang="pt-BR" sz="2400" dirty="0"/>
              <a:t>para alunos a partir </a:t>
            </a:r>
            <a:r>
              <a:rPr lang="pt-BR" sz="2400" dirty="0" smtClean="0"/>
              <a:t>do </a:t>
            </a:r>
            <a:r>
              <a:rPr lang="pt-BR" sz="2400" dirty="0"/>
              <a:t>3º ano do </a:t>
            </a:r>
            <a:r>
              <a:rPr lang="pt-BR" sz="2400" dirty="0" smtClean="0"/>
              <a:t>EF.</a:t>
            </a:r>
          </a:p>
          <a:p>
            <a:pPr marL="342900" indent="-342900">
              <a:buFontTx/>
              <a:buChar char="-"/>
            </a:pPr>
            <a:endParaRPr lang="pt-BR" sz="2400" dirty="0"/>
          </a:p>
          <a:p>
            <a:pPr marL="342900" indent="-342900">
              <a:buFontTx/>
              <a:buChar char="-"/>
            </a:pPr>
            <a:r>
              <a:rPr lang="pt-BR" sz="2400" dirty="0" smtClean="0"/>
              <a:t>Número limitado.</a:t>
            </a:r>
          </a:p>
          <a:p>
            <a:pPr marL="342900" indent="-342900">
              <a:buFontTx/>
              <a:buChar char="-"/>
            </a:pPr>
            <a:endParaRPr lang="en-US" sz="2400" dirty="0"/>
          </a:p>
          <a:p>
            <a:pPr marL="342900" indent="-342900">
              <a:buFontTx/>
              <a:buChar char="-"/>
            </a:pPr>
            <a:r>
              <a:rPr lang="pt-BR" sz="2400" dirty="0" smtClean="0"/>
              <a:t>Solicitar </a:t>
            </a:r>
            <a:r>
              <a:rPr lang="pt-BR" sz="2400" dirty="0"/>
              <a:t>o contrato no </a:t>
            </a:r>
            <a:r>
              <a:rPr lang="pt-BR" sz="2400" dirty="0" smtClean="0"/>
              <a:t>Departamento </a:t>
            </a:r>
            <a:r>
              <a:rPr lang="pt-BR" sz="2400" dirty="0"/>
              <a:t>de Eventos ou na Recepção do Colégio (</a:t>
            </a:r>
            <a:r>
              <a:rPr lang="pt-BR" sz="2400" dirty="0" smtClean="0"/>
              <a:t>R$90,00 </a:t>
            </a:r>
            <a:r>
              <a:rPr lang="pt-BR" sz="2400" dirty="0"/>
              <a:t>a anuidade</a:t>
            </a:r>
            <a:r>
              <a:rPr lang="pt-BR" sz="2400" dirty="0" smtClean="0"/>
              <a:t>).</a:t>
            </a:r>
          </a:p>
          <a:p>
            <a:endParaRPr lang="en-US" sz="2400" dirty="0"/>
          </a:p>
          <a:p>
            <a:r>
              <a:rPr lang="pt-BR" sz="2400" dirty="0" smtClean="0"/>
              <a:t>-   Não </a:t>
            </a:r>
            <a:r>
              <a:rPr lang="pt-BR" sz="2400" dirty="0"/>
              <a:t>é permitido o acesso ao armário durante as aulas</a:t>
            </a:r>
            <a:r>
              <a:rPr lang="pt-BR" sz="2400" dirty="0" smtClean="0"/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86120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8286895" y="1943100"/>
            <a:ext cx="3714605" cy="467590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HORÁRIOS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6513" y="2046295"/>
            <a:ext cx="8250382" cy="477981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pt-BR" sz="3500" b="1" dirty="0"/>
              <a:t>Atenção aos horários de entrada e saída</a:t>
            </a:r>
            <a:endParaRPr lang="en-US" sz="3500" dirty="0"/>
          </a:p>
          <a:p>
            <a:pPr algn="ctr">
              <a:buFontTx/>
              <a:buChar char="•"/>
            </a:pPr>
            <a:r>
              <a:rPr lang="pt-BR" sz="2400" b="1" dirty="0">
                <a:solidFill>
                  <a:srgbClr val="002060"/>
                </a:solidFill>
              </a:rPr>
              <a:t>ENSINO FUNDAMENTAL </a:t>
            </a:r>
            <a:r>
              <a:rPr lang="pt-BR" sz="2400" b="1" dirty="0" smtClean="0">
                <a:solidFill>
                  <a:srgbClr val="002060"/>
                </a:solidFill>
              </a:rPr>
              <a:t> </a:t>
            </a:r>
            <a:r>
              <a:rPr lang="pt-BR" sz="2400" b="1" dirty="0">
                <a:solidFill>
                  <a:srgbClr val="002060"/>
                </a:solidFill>
              </a:rPr>
              <a:t>(</a:t>
            </a:r>
            <a:r>
              <a:rPr lang="pt-BR" sz="2400" b="1" dirty="0" smtClean="0">
                <a:solidFill>
                  <a:srgbClr val="002060"/>
                </a:solidFill>
              </a:rPr>
              <a:t>6º ao </a:t>
            </a:r>
            <a:r>
              <a:rPr lang="pt-BR" sz="2400" b="1" dirty="0">
                <a:solidFill>
                  <a:srgbClr val="002060"/>
                </a:solidFill>
              </a:rPr>
              <a:t>9º ano)</a:t>
            </a:r>
            <a:r>
              <a:rPr lang="en-US" sz="2400" dirty="0">
                <a:solidFill>
                  <a:srgbClr val="002060"/>
                </a:solidFill>
              </a:rPr>
              <a:t> </a:t>
            </a:r>
            <a:endParaRPr lang="en-US" sz="2400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>
              <a:buFontTx/>
              <a:buChar char="•"/>
            </a:pP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/>
            <a:endParaRPr lang="pt-BR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pt-BR" sz="1900" dirty="0" smtClean="0"/>
              <a:t>Respeitar </a:t>
            </a:r>
            <a:r>
              <a:rPr lang="pt-BR" sz="1900" dirty="0"/>
              <a:t>o horário de </a:t>
            </a:r>
            <a:r>
              <a:rPr lang="pt-BR" sz="1900" dirty="0" smtClean="0"/>
              <a:t>saída. A tolerância para buscar seu filho será de </a:t>
            </a:r>
            <a:r>
              <a:rPr lang="pt-BR" sz="1900" dirty="0"/>
              <a:t>30min</a:t>
            </a:r>
            <a:r>
              <a:rPr lang="pt-BR" sz="1900" dirty="0" smtClean="0"/>
              <a:t>.</a:t>
            </a:r>
            <a:endParaRPr lang="en-US" sz="1900" dirty="0"/>
          </a:p>
          <a:p>
            <a:pPr algn="ctr"/>
            <a:r>
              <a:rPr lang="pt-BR" sz="1900" dirty="0"/>
              <a:t>Atividades extracurriculares – os alunos não poderão ficar “ociosos” </a:t>
            </a:r>
            <a:r>
              <a:rPr lang="pt-BR" sz="1900" dirty="0" smtClean="0"/>
              <a:t>nas </a:t>
            </a:r>
            <a:r>
              <a:rPr lang="pt-BR" sz="1900" dirty="0"/>
              <a:t>dependências do </a:t>
            </a:r>
            <a:r>
              <a:rPr lang="pt-BR" sz="1900" dirty="0" smtClean="0"/>
              <a:t>Colégio</a:t>
            </a:r>
            <a:r>
              <a:rPr lang="en-US" sz="1900" dirty="0"/>
              <a:t>.</a:t>
            </a:r>
          </a:p>
          <a:p>
            <a:pPr algn="ctr"/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>
              <a:buFontTx/>
              <a:buChar char="•"/>
            </a:pPr>
            <a:endParaRPr lang="pt-BR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4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4912670"/>
              </p:ext>
            </p:extLst>
          </p:nvPr>
        </p:nvGraphicFramePr>
        <p:xfrm>
          <a:off x="891976" y="3321252"/>
          <a:ext cx="6349424" cy="1919603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31747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747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MANHÃ</a:t>
                      </a:r>
                      <a:endParaRPr lang="en-US" sz="2000" dirty="0">
                        <a:solidFill>
                          <a:srgbClr val="FFFFFF"/>
                        </a:solidFill>
                      </a:endParaRPr>
                    </a:p>
                  </a:txBody>
                  <a:tcPr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000" kern="1200" dirty="0" smtClean="0">
                          <a:effectLst/>
                        </a:rPr>
                        <a:t>7h às 11h40min / 12h30min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endParaRPr lang="en-US" sz="2000" dirty="0">
                        <a:solidFill>
                          <a:srgbClr val="FFFFFF"/>
                        </a:solidFill>
                      </a:endParaRPr>
                    </a:p>
                  </a:txBody>
                  <a:tcPr marT="45705" marB="4570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3687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TARDE</a:t>
                      </a:r>
                      <a:endParaRPr lang="en-US" sz="2000" dirty="0">
                        <a:solidFill>
                          <a:srgbClr val="FFFFFF"/>
                        </a:solidFill>
                      </a:endParaRPr>
                    </a:p>
                  </a:txBody>
                  <a:tcPr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000" kern="1200" dirty="0" smtClean="0">
                          <a:effectLst/>
                        </a:rPr>
                        <a:t>13h às 17h40min /18h30min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endParaRPr lang="en-US" sz="2000" dirty="0">
                        <a:solidFill>
                          <a:srgbClr val="FFFFFF"/>
                        </a:solidFill>
                      </a:endParaRPr>
                    </a:p>
                  </a:txBody>
                  <a:tcPr marT="45705" marB="4570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3468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SEMI-INTEGRAL</a:t>
                      </a:r>
                      <a:endParaRPr lang="en-US" sz="2000" dirty="0">
                        <a:solidFill>
                          <a:srgbClr val="FFFFFF"/>
                        </a:solidFill>
                      </a:endParaRPr>
                    </a:p>
                  </a:txBody>
                  <a:tcPr marT="45705" marB="4570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000" kern="1200" dirty="0" smtClean="0">
                          <a:effectLst/>
                        </a:rPr>
                        <a:t>7h às 15h30min / 9h30min às 17h40min / 18h30min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endParaRPr lang="en-US" sz="2000" dirty="0">
                        <a:solidFill>
                          <a:srgbClr val="FFFFFF"/>
                        </a:solidFill>
                      </a:endParaRPr>
                    </a:p>
                  </a:txBody>
                  <a:tcPr marT="45705" marB="4570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6173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INTEGRAL</a:t>
                      </a:r>
                      <a:endParaRPr lang="en-US" sz="2000" dirty="0">
                        <a:solidFill>
                          <a:srgbClr val="FFFFFF"/>
                        </a:solidFill>
                      </a:endParaRPr>
                    </a:p>
                  </a:txBody>
                  <a:tcPr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000" kern="1200" dirty="0" smtClean="0">
                          <a:effectLst/>
                        </a:rPr>
                        <a:t>7h às 17h40min / 18h30min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endParaRPr lang="en-US" sz="2000" dirty="0">
                        <a:solidFill>
                          <a:srgbClr val="FFFFFF"/>
                        </a:solidFill>
                      </a:endParaRPr>
                    </a:p>
                  </a:txBody>
                  <a:tcPr marT="45705" marB="4570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CaixaDeTexto 4"/>
          <p:cNvSpPr txBox="1"/>
          <p:nvPr/>
        </p:nvSpPr>
        <p:spPr>
          <a:xfrm>
            <a:off x="8512824" y="2013962"/>
            <a:ext cx="3135745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u="sng" dirty="0" smtClean="0">
                <a:solidFill>
                  <a:srgbClr val="FF0000"/>
                </a:solidFill>
              </a:rPr>
              <a:t>ATENÇÃO:</a:t>
            </a:r>
          </a:p>
          <a:p>
            <a:pPr algn="ctr"/>
            <a:endParaRPr lang="pt-BR" b="1" u="sng" dirty="0" smtClean="0">
              <a:solidFill>
                <a:srgbClr val="FF0000"/>
              </a:solidFill>
            </a:endParaRPr>
          </a:p>
          <a:p>
            <a:pPr algn="just"/>
            <a:endParaRPr lang="pt-BR" b="1" dirty="0" smtClean="0">
              <a:solidFill>
                <a:srgbClr val="FF0000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1600" b="1" dirty="0" smtClean="0">
                <a:solidFill>
                  <a:srgbClr val="FF0000"/>
                </a:solidFill>
              </a:rPr>
              <a:t>A </a:t>
            </a:r>
            <a:r>
              <a:rPr lang="pt-BR" sz="1600" b="1" dirty="0">
                <a:solidFill>
                  <a:srgbClr val="FF0000"/>
                </a:solidFill>
              </a:rPr>
              <a:t>LIBERAÇÃO DO ALUNO SERÁ </a:t>
            </a:r>
            <a:r>
              <a:rPr lang="pt-BR" sz="1600" b="1" dirty="0" smtClean="0">
                <a:solidFill>
                  <a:srgbClr val="FF0000"/>
                </a:solidFill>
              </a:rPr>
              <a:t>FEITA </a:t>
            </a:r>
            <a:r>
              <a:rPr lang="pt-BR" sz="1600" b="1" dirty="0">
                <a:solidFill>
                  <a:srgbClr val="FF0000"/>
                </a:solidFill>
              </a:rPr>
              <a:t>10 MINUTOS </a:t>
            </a:r>
            <a:r>
              <a:rPr lang="pt-BR" sz="1600" b="1" dirty="0" smtClean="0">
                <a:solidFill>
                  <a:srgbClr val="FF0000"/>
                </a:solidFill>
              </a:rPr>
              <a:t>APÓS O </a:t>
            </a:r>
            <a:r>
              <a:rPr lang="pt-BR" sz="1600" b="1" dirty="0">
                <a:solidFill>
                  <a:srgbClr val="FF0000"/>
                </a:solidFill>
              </a:rPr>
              <a:t>HORÁRIO DE SAÍDA, PARA QUE POSSAMOS ORGANIZAR </a:t>
            </a:r>
            <a:r>
              <a:rPr lang="pt-BR" sz="1600" b="1" dirty="0" smtClean="0">
                <a:solidFill>
                  <a:srgbClr val="FF0000"/>
                </a:solidFill>
              </a:rPr>
              <a:t>SEU DESLOCAMENTO </a:t>
            </a:r>
            <a:r>
              <a:rPr lang="pt-BR" sz="1600" b="1" dirty="0">
                <a:solidFill>
                  <a:srgbClr val="FF0000"/>
                </a:solidFill>
              </a:rPr>
              <a:t>ATÉ O PÁTIO</a:t>
            </a:r>
            <a:r>
              <a:rPr lang="pt-BR" sz="1600" b="1" dirty="0" smtClean="0">
                <a:solidFill>
                  <a:srgbClr val="FF0000"/>
                </a:solidFill>
              </a:rPr>
              <a:t>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pt-BR" sz="1600" b="1" dirty="0" smtClean="0">
              <a:solidFill>
                <a:srgbClr val="FF0000"/>
              </a:solidFill>
            </a:endParaRPr>
          </a:p>
          <a:p>
            <a:pPr algn="just"/>
            <a:endParaRPr lang="pt-BR" sz="1600" b="1" dirty="0">
              <a:solidFill>
                <a:srgbClr val="FF0000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1600" b="1" dirty="0">
                <a:solidFill>
                  <a:srgbClr val="FF0000"/>
                </a:solidFill>
              </a:rPr>
              <a:t>NOS DIAS DE ATIVIDADE ESPORTIVA, OS PAIS DEVEM BUSCAR SEUS FILHOS APÓS 15 MINUTOS DO HORÁRIO DE </a:t>
            </a:r>
            <a:r>
              <a:rPr lang="pt-BR" sz="1600" b="1" dirty="0" smtClean="0">
                <a:solidFill>
                  <a:srgbClr val="FF0000"/>
                </a:solidFill>
              </a:rPr>
              <a:t>SAÍDA </a:t>
            </a:r>
            <a:r>
              <a:rPr lang="pt-BR" sz="1600" b="1" dirty="0">
                <a:solidFill>
                  <a:srgbClr val="FF0000"/>
                </a:solidFill>
              </a:rPr>
              <a:t>(TEMPO DE TROCA </a:t>
            </a:r>
            <a:r>
              <a:rPr lang="pt-BR" sz="1600" b="1" dirty="0" smtClean="0">
                <a:solidFill>
                  <a:srgbClr val="FF0000"/>
                </a:solidFill>
              </a:rPr>
              <a:t>DE ROUPA </a:t>
            </a:r>
            <a:r>
              <a:rPr lang="pt-BR" sz="1600" b="1" dirty="0">
                <a:solidFill>
                  <a:srgbClr val="FF0000"/>
                </a:solidFill>
              </a:rPr>
              <a:t>– QUANDO HOUVER – </a:t>
            </a:r>
            <a:r>
              <a:rPr lang="pt-BR" sz="1600" b="1" dirty="0" smtClean="0">
                <a:solidFill>
                  <a:srgbClr val="FF0000"/>
                </a:solidFill>
              </a:rPr>
              <a:t>E            DESLOCAMENTO </a:t>
            </a:r>
            <a:r>
              <a:rPr lang="pt-BR" sz="1600" b="1" dirty="0">
                <a:solidFill>
                  <a:srgbClr val="FF0000"/>
                </a:solidFill>
              </a:rPr>
              <a:t>ATÉ O PÁTIO).</a:t>
            </a:r>
          </a:p>
          <a:p>
            <a:r>
              <a:rPr lang="pt-BR" dirty="0" smtClean="0"/>
              <a:t>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87313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7" name="Título 1"/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CRACHÁS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8" name="Espaço Reservado para Conteúdo 2"/>
          <p:cNvSpPr txBox="1">
            <a:spLocks/>
          </p:cNvSpPr>
          <p:nvPr/>
        </p:nvSpPr>
        <p:spPr>
          <a:xfrm>
            <a:off x="441758" y="1911610"/>
            <a:ext cx="11237623" cy="47798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r>
              <a:rPr lang="pt-BR" b="1" dirty="0" smtClean="0"/>
              <a:t>Educação Infantil ao 5º ano do EF </a:t>
            </a:r>
            <a:r>
              <a:rPr lang="pt-BR" dirty="0" smtClean="0"/>
              <a:t>– Entrega em 27/01/2018 e durante a semana de 29/01/2018 aos alunos.</a:t>
            </a:r>
          </a:p>
          <a:p>
            <a:pPr marL="0" indent="0" algn="just">
              <a:buFont typeface="Arial" panose="020B0604020202020204" pitchFamily="34" charset="0"/>
              <a:buNone/>
            </a:pPr>
            <a:endParaRPr lang="pt-BR" dirty="0">
              <a:solidFill>
                <a:srgbClr val="002060"/>
              </a:solidFill>
            </a:endParaRPr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pt-BR" b="1" dirty="0" smtClean="0"/>
              <a:t>6º ao 9º ano do EF e EM </a:t>
            </a:r>
            <a:r>
              <a:rPr lang="pt-BR" dirty="0" smtClean="0"/>
              <a:t>– Entrega na semana do dia 29/01/2018 aos alunos.</a:t>
            </a:r>
          </a:p>
          <a:p>
            <a:pPr marL="0" indent="0" algn="just">
              <a:buFont typeface="Arial" panose="020B0604020202020204" pitchFamily="34" charset="0"/>
              <a:buNone/>
            </a:pPr>
            <a:endParaRPr lang="pt-BR" dirty="0">
              <a:solidFill>
                <a:srgbClr val="002060"/>
              </a:solidFill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pt-BR" b="1" dirty="0" smtClean="0">
                <a:solidFill>
                  <a:srgbClr val="002060"/>
                </a:solidFill>
              </a:rPr>
              <a:t>O uso do crachá de identificação é obrigatório para entrar no Colégio e sair de suas dependências.</a:t>
            </a:r>
            <a:endParaRPr lang="en-US" b="1" dirty="0" smtClean="0">
              <a:solidFill>
                <a:srgbClr val="002060"/>
              </a:solidFill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/>
            <a:endParaRPr lang="pt-BR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/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>
              <a:buFontTx/>
              <a:buChar char="•"/>
            </a:pPr>
            <a:endParaRPr lang="pt-BR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8333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SAÍDA ANTECIPADA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07423" y="2389910"/>
            <a:ext cx="10222576" cy="4675908"/>
          </a:xfrm>
        </p:spPr>
        <p:txBody>
          <a:bodyPr>
            <a:normAutofit/>
          </a:bodyPr>
          <a:lstStyle/>
          <a:p>
            <a:pPr algn="just"/>
            <a:r>
              <a:rPr lang="pt-BR" sz="2000" dirty="0"/>
              <a:t>Quando seu(sua) filho(a) precisar sair antes do final das aulas, ou quando outra pessoa vier </a:t>
            </a:r>
            <a:r>
              <a:rPr lang="pt-BR" sz="2000" dirty="0" smtClean="0"/>
              <a:t>buscá-lo(a</a:t>
            </a:r>
            <a:r>
              <a:rPr lang="pt-BR" sz="2000" dirty="0"/>
              <a:t>), diferente daquela que costuma vir, favor enviar autorização, por escrito, assinada pelo responsável e entregue no início do período à inspetora do </a:t>
            </a:r>
            <a:r>
              <a:rPr lang="pt-BR" sz="2000" dirty="0" smtClean="0"/>
              <a:t>andar, </a:t>
            </a:r>
            <a:r>
              <a:rPr lang="pt-BR" sz="2000" dirty="0"/>
              <a:t>ou enviar um </a:t>
            </a:r>
            <a:r>
              <a:rPr lang="pt-BR" sz="2000" i="1" dirty="0"/>
              <a:t>e-mail</a:t>
            </a:r>
            <a:r>
              <a:rPr lang="pt-BR" sz="2000" dirty="0"/>
              <a:t> para</a:t>
            </a:r>
            <a:r>
              <a:rPr lang="pt-BR" sz="2000" dirty="0" smtClean="0"/>
              <a:t>:</a:t>
            </a:r>
            <a:endParaRPr lang="en-US" sz="1800" dirty="0"/>
          </a:p>
          <a:p>
            <a:pPr marL="0" indent="0" algn="ctr">
              <a:buNone/>
            </a:pPr>
            <a:r>
              <a:rPr lang="pt-BR" sz="1800" u="sng" dirty="0" smtClean="0">
                <a:solidFill>
                  <a:schemeClr val="accent1">
                    <a:lumMod val="75000"/>
                  </a:schemeClr>
                </a:solidFill>
                <a:hlinkClick r:id="rId7"/>
              </a:rPr>
              <a:t>atendimento@colegioeduardogomes.com</a:t>
            </a:r>
            <a:r>
              <a:rPr lang="pt-BR" sz="1800" u="sng" dirty="0" smtClean="0">
                <a:solidFill>
                  <a:schemeClr val="accent1">
                    <a:lumMod val="75000"/>
                  </a:schemeClr>
                </a:solidFill>
              </a:rPr>
              <a:t>.br</a:t>
            </a:r>
            <a:r>
              <a:rPr lang="pt-BR" sz="18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 marL="0" indent="0" algn="ctr">
              <a:buNone/>
            </a:pPr>
            <a:r>
              <a:rPr lang="pt-BR" sz="1800" u="sng" dirty="0" smtClean="0">
                <a:solidFill>
                  <a:schemeClr val="accent1">
                    <a:lumMod val="75000"/>
                  </a:schemeClr>
                </a:solidFill>
                <a:hlinkClick r:id="rId8"/>
              </a:rPr>
              <a:t>orientacao2@colegioeduardogomes.com</a:t>
            </a:r>
            <a:r>
              <a:rPr lang="pt-BR" sz="1800" u="sng" dirty="0" smtClean="0">
                <a:solidFill>
                  <a:schemeClr val="accent1">
                    <a:lumMod val="75000"/>
                  </a:schemeClr>
                </a:solidFill>
              </a:rPr>
              <a:t>.br</a:t>
            </a:r>
            <a:endParaRPr lang="pt-BR" sz="1800" u="sng" dirty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endParaRPr lang="en-US" sz="1800" dirty="0">
              <a:solidFill>
                <a:srgbClr val="FF0000"/>
              </a:solidFill>
            </a:endParaRPr>
          </a:p>
          <a:p>
            <a:pPr algn="ctr"/>
            <a:r>
              <a:rPr lang="pt-BR" sz="2400" dirty="0">
                <a:solidFill>
                  <a:srgbClr val="FF0000"/>
                </a:solidFill>
              </a:rPr>
              <a:t>Obs.: </a:t>
            </a:r>
            <a:r>
              <a:rPr lang="pt-BR" sz="2400" u="sng" dirty="0">
                <a:solidFill>
                  <a:srgbClr val="FF0000"/>
                </a:solidFill>
              </a:rPr>
              <a:t>O aluno só </a:t>
            </a:r>
            <a:r>
              <a:rPr lang="pt-BR" sz="2400" u="sng" dirty="0" smtClean="0">
                <a:solidFill>
                  <a:srgbClr val="FF0000"/>
                </a:solidFill>
              </a:rPr>
              <a:t>poderá </a:t>
            </a:r>
            <a:r>
              <a:rPr lang="pt-BR" sz="2400" u="sng" dirty="0">
                <a:solidFill>
                  <a:srgbClr val="FF0000"/>
                </a:solidFill>
              </a:rPr>
              <a:t>ser dispensado nos horários de </a:t>
            </a:r>
            <a:r>
              <a:rPr lang="pt-BR" sz="2400" u="sng" dirty="0" smtClean="0">
                <a:solidFill>
                  <a:srgbClr val="FF0000"/>
                </a:solidFill>
              </a:rPr>
              <a:t>trocas </a:t>
            </a:r>
            <a:r>
              <a:rPr lang="pt-BR" sz="2400" u="sng" dirty="0">
                <a:solidFill>
                  <a:srgbClr val="FF0000"/>
                </a:solidFill>
              </a:rPr>
              <a:t>de aula</a:t>
            </a:r>
            <a:r>
              <a:rPr lang="pt-BR" sz="2400" u="sng" dirty="0" smtClean="0">
                <a:solidFill>
                  <a:srgbClr val="FF0000"/>
                </a:solidFill>
              </a:rPr>
              <a:t>.</a:t>
            </a:r>
          </a:p>
          <a:p>
            <a:pPr algn="ctr"/>
            <a:r>
              <a:rPr lang="pt-BR" sz="2400" dirty="0" smtClean="0">
                <a:solidFill>
                  <a:srgbClr val="FF0000"/>
                </a:solidFill>
              </a:rPr>
              <a:t>Na solicitação por escrito, anotar o horário de retirada do aluno.</a:t>
            </a:r>
          </a:p>
          <a:p>
            <a:pPr algn="ctr"/>
            <a:r>
              <a:rPr lang="pt-BR" sz="2400" dirty="0" smtClean="0">
                <a:solidFill>
                  <a:srgbClr val="FF0000"/>
                </a:solidFill>
              </a:rPr>
              <a:t>Deixar o filho ciente da saída antecipada.</a:t>
            </a:r>
            <a:endParaRPr lang="pt-BR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5653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 smtClean="0">
                <a:solidFill>
                  <a:srgbClr val="00206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ATRASOS</a:t>
            </a:r>
            <a:endParaRPr lang="pt-BR" dirty="0">
              <a:solidFill>
                <a:srgbClr val="00206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6216" y="2057401"/>
            <a:ext cx="10222576" cy="4675908"/>
          </a:xfrm>
        </p:spPr>
        <p:txBody>
          <a:bodyPr>
            <a:normAutofit/>
          </a:bodyPr>
          <a:lstStyle/>
          <a:p>
            <a:pPr marL="342900" indent="-3429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No início do período, o aluno perderá a 1ª aula. A partir do quarto atraso, o aluno </a:t>
            </a:r>
            <a:r>
              <a:rPr lang="pt-BR" sz="2400" dirty="0" smtClean="0"/>
              <a:t>receberá </a:t>
            </a:r>
            <a:r>
              <a:rPr lang="pt-BR" sz="2400" dirty="0"/>
              <a:t>um comunicado por escrito. No sétimo atraso, o aluno será advertido. A partir do oitavo, será suspenso das aulas do dia e permanecerá, durante o período, realizando atividades pedagógicas.</a:t>
            </a:r>
          </a:p>
          <a:p>
            <a:pPr marL="342900" indent="-342900" algn="just">
              <a:spcBef>
                <a:spcPts val="0"/>
              </a:spcBef>
              <a:buFont typeface="Arial"/>
              <a:buChar char="•"/>
              <a:defRPr/>
            </a:pPr>
            <a:endParaRPr lang="en-US" sz="2400" dirty="0"/>
          </a:p>
          <a:p>
            <a:pPr marL="342900" indent="-3429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Se houver justificativa médica, documentada, o atraso não será computado. O responsável </a:t>
            </a:r>
            <a:r>
              <a:rPr lang="pt-BR" sz="2400" dirty="0" smtClean="0"/>
              <a:t>deverá </a:t>
            </a:r>
            <a:r>
              <a:rPr lang="pt-BR" sz="2400" dirty="0"/>
              <a:t>dirigir-se </a:t>
            </a:r>
            <a:r>
              <a:rPr lang="pt-BR" sz="2400" dirty="0" smtClean="0"/>
              <a:t>à </a:t>
            </a:r>
            <a:r>
              <a:rPr lang="pt-BR" sz="2400" dirty="0"/>
              <a:t>R</a:t>
            </a:r>
            <a:r>
              <a:rPr lang="pt-BR" sz="2400" dirty="0" smtClean="0"/>
              <a:t>ecepção </a:t>
            </a:r>
            <a:r>
              <a:rPr lang="pt-BR" sz="2400" dirty="0"/>
              <a:t>do Colégio.</a:t>
            </a:r>
          </a:p>
          <a:p>
            <a:pPr marL="342900" indent="-342900" algn="just">
              <a:spcBef>
                <a:spcPts val="0"/>
              </a:spcBef>
              <a:buFont typeface="Arial"/>
              <a:buChar char="•"/>
              <a:defRPr/>
            </a:pPr>
            <a:endParaRPr lang="pt-BR" sz="2400" dirty="0"/>
          </a:p>
          <a:p>
            <a:pPr marL="342900" indent="-3429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 smtClean="0"/>
              <a:t>Caso o aluno se atrase após </a:t>
            </a:r>
            <a:r>
              <a:rPr lang="pt-BR" sz="2400" dirty="0"/>
              <a:t>o intervalo, ficará impedido de assistir </a:t>
            </a:r>
            <a:r>
              <a:rPr lang="pt-BR" sz="2400" dirty="0" smtClean="0"/>
              <a:t>à </a:t>
            </a:r>
            <a:r>
              <a:rPr lang="pt-BR" sz="2400" dirty="0"/>
              <a:t>aula subsequente</a:t>
            </a:r>
            <a:r>
              <a:rPr lang="en-US" sz="2400" dirty="0"/>
              <a:t> e </a:t>
            </a:r>
            <a:r>
              <a:rPr lang="en-US" sz="2400" dirty="0" err="1"/>
              <a:t>será</a:t>
            </a:r>
            <a:r>
              <a:rPr lang="en-US" sz="2400" dirty="0"/>
              <a:t> </a:t>
            </a:r>
            <a:r>
              <a:rPr lang="en-US" sz="2400" dirty="0" err="1"/>
              <a:t>encaminhado</a:t>
            </a:r>
            <a:r>
              <a:rPr lang="en-US" sz="2400" dirty="0"/>
              <a:t> à </a:t>
            </a:r>
            <a:r>
              <a:rPr lang="en-US" sz="2400" dirty="0" err="1"/>
              <a:t>Orientação</a:t>
            </a:r>
            <a:r>
              <a:rPr lang="en-US" sz="2400" dirty="0"/>
              <a:t> </a:t>
            </a:r>
            <a:r>
              <a:rPr lang="en-US" sz="2400" dirty="0" err="1"/>
              <a:t>Educacional</a:t>
            </a:r>
            <a:r>
              <a:rPr lang="en-US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57511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704" y="36591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pt-BR" sz="54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ATENÇÃO AO USO DA BAIA</a:t>
            </a:r>
            <a:endParaRPr lang="pt-BR" sz="54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6216" y="2057401"/>
            <a:ext cx="10222576" cy="4675908"/>
          </a:xfrm>
        </p:spPr>
        <p:txBody>
          <a:bodyPr>
            <a:normAutofit lnSpcReduction="10000"/>
          </a:bodyPr>
          <a:lstStyle/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Agilidade no embarque e desembarque dos alunos. Deixem as malas, no carro, em local </a:t>
            </a:r>
            <a:r>
              <a:rPr lang="pt-BR" sz="2400" dirty="0" smtClean="0"/>
              <a:t>de fácil </a:t>
            </a:r>
            <a:r>
              <a:rPr lang="pt-BR" sz="2400" dirty="0"/>
              <a:t>acesso</a:t>
            </a:r>
            <a:r>
              <a:rPr lang="pt-BR" sz="2400" dirty="0" smtClean="0"/>
              <a:t>.</a:t>
            </a:r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endParaRPr lang="en-US" sz="2400" dirty="0"/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 smtClean="0"/>
              <a:t>Não </a:t>
            </a:r>
            <a:r>
              <a:rPr lang="pt-BR" sz="2400" dirty="0"/>
              <a:t>estacionar na vaga para deficientes. Ela deverá ser utilizada apenas para embarque e desembarque de deficientes</a:t>
            </a:r>
            <a:r>
              <a:rPr lang="pt-BR" sz="2400" dirty="0" smtClean="0"/>
              <a:t>.</a:t>
            </a:r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endParaRPr lang="pt-BR" sz="2400" dirty="0"/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 smtClean="0"/>
              <a:t>Estacionem sempre em fila única, pois, em fila dupla, o motorista prejudica o trânsito e põe em risco a segurança dos alunos. Constatou-se que o primeiro motorista que para em fila dupla induz os demais à prática da mesma irregularidade.</a:t>
            </a:r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endParaRPr lang="pt-BR" sz="2400" dirty="0"/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 smtClean="0"/>
              <a:t>Respeitar a fila, organizada por ordem de chegada, pois todos têm as mesmas necessidades. “Furar” fila é falta de educação! Temos presenciado comportamentos inadequados, que geram discussões e só atrapalham a educação das crianças.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026303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704" y="36591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pt-BR" sz="5400" b="1" dirty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ATENÇÃO AO USO DA BAIA</a:t>
            </a:r>
            <a:endParaRPr lang="pt-BR" sz="5400" b="1" dirty="0">
              <a:solidFill>
                <a:schemeClr val="accent5">
                  <a:lumMod val="50000"/>
                </a:schemeClr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6216" y="2057401"/>
            <a:ext cx="10222576" cy="4675908"/>
          </a:xfrm>
        </p:spPr>
        <p:txBody>
          <a:bodyPr>
            <a:normAutofit lnSpcReduction="10000"/>
          </a:bodyPr>
          <a:lstStyle/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 smtClean="0"/>
              <a:t>Na saída, se seus filhos não estiverem no local, circulem e retornem, pois é </a:t>
            </a:r>
            <a:r>
              <a:rPr lang="pt-BR" sz="2400" u="sng" dirty="0" smtClean="0"/>
              <a:t>expressamente proibido </a:t>
            </a:r>
            <a:r>
              <a:rPr lang="pt-BR" sz="2400" dirty="0" smtClean="0"/>
              <a:t>estacionar na baia. Os alunos demoram, em média, dez minutos para sair, ao término das aulas e/ou atividades esportivas, após o sinal. Durante esse tempo, não adianta solicitar que o aluno seja chamado; é mais interessante programar-se para chegar ao Colégio no horário adequado à saída do aluno.</a:t>
            </a:r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endParaRPr lang="pt-BR" sz="2400" dirty="0"/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b="1" dirty="0" smtClean="0"/>
              <a:t>Importante: </a:t>
            </a:r>
            <a:r>
              <a:rPr lang="pt-BR" sz="2400" dirty="0" smtClean="0"/>
              <a:t>o acesso à fila da baia é feito pela Rua São Francisco, conforme determinação do Departamento de Trânsito de São Caetano do Sul.</a:t>
            </a:r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endParaRPr lang="pt-BR" sz="2400" dirty="0"/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 smtClean="0"/>
              <a:t>Os funcionários são responsáveis pelo bom andamento e pela organização da baia e merecem todo o respeito dos usuários.</a:t>
            </a:r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endParaRPr lang="pt-BR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  <a:defRPr/>
            </a:pPr>
            <a:r>
              <a:rPr lang="pt-BR" sz="2400" b="1" u="sng" dirty="0" smtClean="0">
                <a:solidFill>
                  <a:schemeClr val="accent5">
                    <a:lumMod val="50000"/>
                  </a:schemeClr>
                </a:solidFill>
              </a:rPr>
              <a:t>CONTAMOS COM A COMPREENSÃO DE TODOS.</a:t>
            </a:r>
          </a:p>
          <a:p>
            <a:pPr marL="0" indent="0" algn="ctr">
              <a:spcBef>
                <a:spcPts val="0"/>
              </a:spcBef>
              <a:buNone/>
              <a:defRPr/>
            </a:pPr>
            <a:r>
              <a:rPr lang="pt-BR" sz="2400" b="1" u="sng" dirty="0" smtClean="0">
                <a:solidFill>
                  <a:schemeClr val="accent5">
                    <a:lumMod val="50000"/>
                  </a:schemeClr>
                </a:solidFill>
              </a:rPr>
              <a:t>EDUQUE PELO EXEMPLO!</a:t>
            </a:r>
            <a:endParaRPr lang="en-US" sz="2400" b="1" u="sng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345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 smtClean="0">
                <a:solidFill>
                  <a:srgbClr val="00206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ESTACIONAMENTO PARA PAIS</a:t>
            </a:r>
            <a:endParaRPr lang="pt-BR" dirty="0">
              <a:solidFill>
                <a:srgbClr val="00206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6216" y="2057401"/>
            <a:ext cx="10222576" cy="4675908"/>
          </a:xfrm>
        </p:spPr>
        <p:txBody>
          <a:bodyPr>
            <a:normAutofit/>
          </a:bodyPr>
          <a:lstStyle/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400" smtClean="0"/>
              <a:t>Convênio: </a:t>
            </a:r>
            <a:endParaRPr lang="pt-BR" sz="2400" dirty="0" smtClean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endParaRPr lang="pt-BR" sz="2400" dirty="0" smtClean="0"/>
          </a:p>
          <a:p>
            <a:pPr marL="914400" lvl="1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dirty="0" smtClean="0"/>
              <a:t>Estacionamento </a:t>
            </a:r>
            <a:r>
              <a:rPr lang="pt-BR" i="1" dirty="0" err="1"/>
              <a:t>Playball</a:t>
            </a:r>
            <a:r>
              <a:rPr lang="pt-BR" dirty="0"/>
              <a:t> – Rua Conceição, 100 </a:t>
            </a:r>
            <a:endParaRPr lang="pt-BR" dirty="0" smtClean="0"/>
          </a:p>
          <a:p>
            <a:pPr marL="914400" lvl="1" indent="-457200">
              <a:spcBef>
                <a:spcPts val="0"/>
              </a:spcBef>
              <a:buFont typeface="Arial"/>
              <a:buChar char="•"/>
              <a:defRPr/>
            </a:pPr>
            <a:endParaRPr lang="en-US" sz="2400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O convênio </a:t>
            </a:r>
            <a:r>
              <a:rPr lang="pt-BR" sz="2400" dirty="0" smtClean="0"/>
              <a:t>será válido </a:t>
            </a:r>
            <a:r>
              <a:rPr lang="pt-BR" sz="2400" dirty="0"/>
              <a:t>durante o seguinte período: 2ª a 6ª, das 7h às </a:t>
            </a:r>
            <a:r>
              <a:rPr lang="pt-BR" sz="2400" dirty="0" smtClean="0"/>
              <a:t>19h.</a:t>
            </a:r>
            <a:endParaRPr lang="pt-BR" sz="2400" dirty="0"/>
          </a:p>
          <a:p>
            <a:pPr>
              <a:spcBef>
                <a:spcPts val="0"/>
              </a:spcBef>
              <a:defRPr/>
            </a:pPr>
            <a:endParaRPr lang="en-US" sz="2400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O </a:t>
            </a:r>
            <a:r>
              <a:rPr lang="pt-BR" sz="2400" dirty="0" smtClean="0"/>
              <a:t>Colégio </a:t>
            </a:r>
            <a:r>
              <a:rPr lang="pt-BR" sz="2400" dirty="0"/>
              <a:t>disponibiliza </a:t>
            </a:r>
            <a:r>
              <a:rPr lang="pt-BR" sz="2400" dirty="0" smtClean="0"/>
              <a:t>vagas, </a:t>
            </a:r>
            <a:r>
              <a:rPr lang="pt-BR" sz="2400" dirty="0"/>
              <a:t>durante o </a:t>
            </a:r>
            <a:r>
              <a:rPr lang="pt-BR" sz="2400" dirty="0" smtClean="0"/>
              <a:t>período </a:t>
            </a:r>
            <a:r>
              <a:rPr lang="pt-BR" sz="2400" dirty="0"/>
              <a:t>de </a:t>
            </a:r>
            <a:r>
              <a:rPr lang="pt-BR" sz="2400" dirty="0" smtClean="0"/>
              <a:t>até </a:t>
            </a:r>
            <a:r>
              <a:rPr lang="pt-BR" sz="2400" dirty="0"/>
              <a:t>1 hora, sem custo.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597960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dirty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A</a:t>
            </a:r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TENÇÃO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6216" y="2057401"/>
            <a:ext cx="10222576" cy="4675908"/>
          </a:xfrm>
        </p:spPr>
        <p:txBody>
          <a:bodyPr>
            <a:normAutofit/>
          </a:bodyPr>
          <a:lstStyle/>
          <a:p>
            <a:r>
              <a:rPr lang="pt-BR" sz="2400" dirty="0"/>
              <a:t>Comunicamos que, no primeiro dia de aulas, </a:t>
            </a:r>
            <a:r>
              <a:rPr lang="pt-BR" sz="2400" dirty="0" smtClean="0"/>
              <a:t>29 </a:t>
            </a:r>
            <a:r>
              <a:rPr lang="pt-BR" sz="2400" dirty="0"/>
              <a:t>de janeiro, faremos o horário especial abaixo: </a:t>
            </a:r>
          </a:p>
          <a:p>
            <a:endParaRPr lang="en-US" sz="2400" dirty="0"/>
          </a:p>
          <a:p>
            <a:r>
              <a:rPr lang="pt-BR" sz="2400" b="1" dirty="0"/>
              <a:t>Ensino Fundamental </a:t>
            </a:r>
            <a:r>
              <a:rPr lang="pt-BR" sz="2400" b="1" dirty="0" smtClean="0"/>
              <a:t>(6º ao 9º ano)</a:t>
            </a:r>
            <a:endParaRPr lang="en-US" sz="2400" dirty="0"/>
          </a:p>
          <a:p>
            <a:r>
              <a:rPr lang="pt-BR" sz="2400" dirty="0"/>
              <a:t>Manhã: das 7h às 11h40min</a:t>
            </a:r>
            <a:endParaRPr lang="en-US" sz="2400" dirty="0"/>
          </a:p>
          <a:p>
            <a:r>
              <a:rPr lang="pt-BR" sz="2400" dirty="0"/>
              <a:t>Tarde: das 13h às </a:t>
            </a:r>
            <a:r>
              <a:rPr lang="pt-BR" sz="2400" dirty="0" smtClean="0"/>
              <a:t>17h40min</a:t>
            </a:r>
          </a:p>
          <a:p>
            <a:endParaRPr lang="pt-BR" sz="2400" dirty="0" smtClean="0"/>
          </a:p>
          <a:p>
            <a:r>
              <a:rPr lang="pt-BR" sz="2400" b="1" dirty="0" smtClean="0"/>
              <a:t>Ensino Médio</a:t>
            </a:r>
          </a:p>
          <a:p>
            <a:r>
              <a:rPr lang="pt-BR" sz="2400" dirty="0" smtClean="0"/>
              <a:t>Manhã: 7h às 12h30min</a:t>
            </a:r>
          </a:p>
          <a:p>
            <a:r>
              <a:rPr lang="pt-BR" sz="2400" dirty="0" smtClean="0"/>
              <a:t>Tarde: 13h às 18h30min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90868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 smtClean="0">
                <a:solidFill>
                  <a:srgbClr val="00206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MANUAL PARA PAIS E ALUNOS</a:t>
            </a:r>
            <a:endParaRPr lang="pt-BR" dirty="0">
              <a:solidFill>
                <a:srgbClr val="00206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6216" y="2057401"/>
            <a:ext cx="10222576" cy="4675908"/>
          </a:xfrm>
        </p:spPr>
        <p:txBody>
          <a:bodyPr>
            <a:normAutofit/>
          </a:bodyPr>
          <a:lstStyle/>
          <a:p>
            <a:pPr marL="457200" indent="-457200" algn="ctr">
              <a:spcBef>
                <a:spcPts val="0"/>
              </a:spcBef>
              <a:buFont typeface="Arial"/>
              <a:buChar char="•"/>
              <a:defRPr/>
            </a:pPr>
            <a:endParaRPr lang="pt-BR" sz="36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457200" indent="-457200" algn="ctr">
              <a:spcBef>
                <a:spcPts val="0"/>
              </a:spcBef>
              <a:buFont typeface="Arial"/>
              <a:buChar char="•"/>
              <a:defRPr/>
            </a:pPr>
            <a:endParaRPr lang="pt-BR" sz="36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  <a:defRPr/>
            </a:pPr>
            <a:r>
              <a:rPr lang="pt-BR" sz="3600" dirty="0" smtClean="0"/>
              <a:t>Disponível </a:t>
            </a:r>
            <a:r>
              <a:rPr lang="pt-BR" sz="3600" dirty="0"/>
              <a:t>no </a:t>
            </a:r>
            <a:r>
              <a:rPr lang="pt-BR" sz="3600" i="1" dirty="0"/>
              <a:t>site </a:t>
            </a:r>
            <a:endParaRPr lang="pt-BR" sz="3600" i="1" dirty="0" smtClean="0"/>
          </a:p>
          <a:p>
            <a:pPr marL="0" indent="0" algn="ctr">
              <a:spcBef>
                <a:spcPts val="0"/>
              </a:spcBef>
              <a:buNone/>
              <a:defRPr/>
            </a:pPr>
            <a:r>
              <a:rPr lang="pt-BR" sz="3600" u="sng" dirty="0" smtClean="0">
                <a:hlinkClick r:id="rId7"/>
              </a:rPr>
              <a:t>www.colegioeduardogomes.com.br</a:t>
            </a:r>
            <a:endParaRPr lang="pt-BR" sz="3600" u="sng" dirty="0"/>
          </a:p>
          <a:p>
            <a:pPr marL="0" indent="0" algn="ctr">
              <a:spcBef>
                <a:spcPts val="0"/>
              </a:spcBef>
              <a:buNone/>
              <a:defRPr/>
            </a:pPr>
            <a:r>
              <a:rPr lang="pt-BR" sz="3600" dirty="0" smtClean="0"/>
              <a:t>no </a:t>
            </a:r>
            <a:r>
              <a:rPr lang="pt-BR" sz="3600" dirty="0"/>
              <a:t>menu </a:t>
            </a:r>
            <a:r>
              <a:rPr lang="pt-BR" sz="3600" dirty="0" smtClean="0"/>
              <a:t>Informativos</a:t>
            </a:r>
            <a:r>
              <a:rPr lang="pt-BR" sz="3600" dirty="0"/>
              <a:t>/ Manual para pais e alunos.</a:t>
            </a:r>
            <a:endParaRPr lang="en-US" sz="3600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1195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54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ALIANÇA ESCOLA/FAMÍLIA</a:t>
            </a:r>
            <a:endParaRPr lang="pt-BR" sz="54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6216" y="2057401"/>
            <a:ext cx="10222576" cy="4675908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spcBef>
                <a:spcPts val="0"/>
              </a:spcBef>
              <a:buNone/>
              <a:defRPr/>
            </a:pPr>
            <a:r>
              <a:rPr lang="en-US" sz="2400" b="1" u="sng" dirty="0" smtClean="0"/>
              <a:t>AÇÕES PROMOVIDAS EM 2017</a:t>
            </a:r>
          </a:p>
          <a:p>
            <a:pPr algn="just">
              <a:spcBef>
                <a:spcPts val="0"/>
              </a:spcBef>
              <a:defRPr/>
            </a:pPr>
            <a:endParaRPr lang="en-US" sz="2400" dirty="0" smtClean="0"/>
          </a:p>
          <a:p>
            <a:pPr algn="just">
              <a:spcBef>
                <a:spcPts val="0"/>
              </a:spcBef>
              <a:defRPr/>
            </a:pPr>
            <a:r>
              <a:rPr lang="en-US" sz="2200" dirty="0" err="1"/>
              <a:t>Dia</a:t>
            </a:r>
            <a:r>
              <a:rPr lang="en-US" sz="2200" dirty="0"/>
              <a:t> da </a:t>
            </a:r>
            <a:r>
              <a:rPr lang="en-US" sz="2200" dirty="0" err="1"/>
              <a:t>Família</a:t>
            </a:r>
            <a:r>
              <a:rPr lang="en-US" sz="2200" dirty="0"/>
              <a:t> - Corrida e </a:t>
            </a:r>
            <a:r>
              <a:rPr lang="en-US" sz="2200" dirty="0" err="1"/>
              <a:t>caminhada</a:t>
            </a:r>
            <a:endParaRPr lang="en-US" sz="2200" dirty="0"/>
          </a:p>
          <a:p>
            <a:pPr algn="just">
              <a:spcBef>
                <a:spcPts val="0"/>
              </a:spcBef>
              <a:defRPr/>
            </a:pPr>
            <a:r>
              <a:rPr lang="en-US" sz="2200" dirty="0" err="1" smtClean="0"/>
              <a:t>Ciclo</a:t>
            </a:r>
            <a:r>
              <a:rPr lang="en-US" sz="2200" dirty="0" smtClean="0"/>
              <a:t> de Palestras – para </a:t>
            </a:r>
            <a:r>
              <a:rPr lang="en-US" sz="2200" dirty="0" err="1" smtClean="0"/>
              <a:t>pais</a:t>
            </a:r>
            <a:r>
              <a:rPr lang="en-US" sz="2200" dirty="0" smtClean="0"/>
              <a:t> – (</a:t>
            </a:r>
            <a:r>
              <a:rPr lang="en-US" sz="2200" dirty="0" err="1" smtClean="0"/>
              <a:t>Educação</a:t>
            </a:r>
            <a:r>
              <a:rPr lang="en-US" sz="2200" dirty="0" smtClean="0"/>
              <a:t> </a:t>
            </a:r>
            <a:r>
              <a:rPr lang="en-US" sz="2200" dirty="0" err="1" smtClean="0"/>
              <a:t>Infantil</a:t>
            </a:r>
            <a:r>
              <a:rPr lang="en-US" sz="2200" dirty="0" smtClean="0"/>
              <a:t>, </a:t>
            </a:r>
            <a:r>
              <a:rPr lang="en-US" sz="2200" dirty="0" err="1" smtClean="0"/>
              <a:t>Ensino</a:t>
            </a:r>
            <a:r>
              <a:rPr lang="en-US" sz="2200" dirty="0" smtClean="0"/>
              <a:t> Fundamental -1º </a:t>
            </a:r>
            <a:r>
              <a:rPr lang="en-US" sz="2200" dirty="0" err="1" smtClean="0"/>
              <a:t>ao</a:t>
            </a:r>
            <a:r>
              <a:rPr lang="en-US" sz="2200" dirty="0" smtClean="0"/>
              <a:t> 9º </a:t>
            </a:r>
            <a:r>
              <a:rPr lang="en-US" sz="2200" dirty="0" err="1" smtClean="0"/>
              <a:t>ano</a:t>
            </a:r>
            <a:r>
              <a:rPr lang="en-US" sz="2200" dirty="0" smtClean="0"/>
              <a:t> e </a:t>
            </a:r>
            <a:r>
              <a:rPr lang="en-US" sz="2200" dirty="0" err="1" smtClean="0"/>
              <a:t>Ensino</a:t>
            </a:r>
            <a:r>
              <a:rPr lang="en-US" sz="2200" dirty="0" smtClean="0"/>
              <a:t> </a:t>
            </a:r>
            <a:r>
              <a:rPr lang="en-US" sz="2200" dirty="0" err="1" smtClean="0"/>
              <a:t>Médio</a:t>
            </a:r>
            <a:r>
              <a:rPr lang="en-US" sz="2200" dirty="0" smtClean="0"/>
              <a:t>) e </a:t>
            </a:r>
            <a:r>
              <a:rPr lang="en-US" sz="2200" dirty="0" err="1" smtClean="0"/>
              <a:t>alunos</a:t>
            </a:r>
            <a:r>
              <a:rPr lang="en-US" sz="2200" dirty="0" smtClean="0"/>
              <a:t> – (do 8º </a:t>
            </a:r>
            <a:r>
              <a:rPr lang="en-US" sz="2200" dirty="0" err="1" smtClean="0"/>
              <a:t>ano</a:t>
            </a:r>
            <a:r>
              <a:rPr lang="en-US" sz="2200" dirty="0" smtClean="0"/>
              <a:t> do </a:t>
            </a:r>
            <a:r>
              <a:rPr lang="en-US" sz="2200" dirty="0" err="1" smtClean="0"/>
              <a:t>Ensino</a:t>
            </a:r>
            <a:r>
              <a:rPr lang="en-US" sz="2200" dirty="0" smtClean="0"/>
              <a:t> Fundamental à 3ª </a:t>
            </a:r>
            <a:r>
              <a:rPr lang="en-US" sz="2200" dirty="0" err="1" smtClean="0"/>
              <a:t>série</a:t>
            </a:r>
            <a:r>
              <a:rPr lang="en-US" sz="2200" dirty="0" smtClean="0"/>
              <a:t> do </a:t>
            </a:r>
            <a:r>
              <a:rPr lang="en-US" sz="2200" dirty="0" err="1" smtClean="0"/>
              <a:t>Ensino</a:t>
            </a:r>
            <a:r>
              <a:rPr lang="en-US" sz="2200" dirty="0" smtClean="0"/>
              <a:t> </a:t>
            </a:r>
            <a:r>
              <a:rPr lang="en-US" sz="2200" dirty="0" err="1" smtClean="0"/>
              <a:t>Médio</a:t>
            </a:r>
            <a:r>
              <a:rPr lang="en-US" sz="2200" dirty="0" smtClean="0"/>
              <a:t>) </a:t>
            </a:r>
          </a:p>
          <a:p>
            <a:pPr algn="just">
              <a:spcBef>
                <a:spcPts val="0"/>
              </a:spcBef>
              <a:defRPr/>
            </a:pPr>
            <a:r>
              <a:rPr lang="en-US" sz="2200" dirty="0" err="1" smtClean="0"/>
              <a:t>Festa</a:t>
            </a:r>
            <a:r>
              <a:rPr lang="en-US" sz="2200" dirty="0" smtClean="0"/>
              <a:t> </a:t>
            </a:r>
            <a:r>
              <a:rPr lang="en-US" sz="2200" dirty="0" err="1" smtClean="0"/>
              <a:t>Junina</a:t>
            </a:r>
            <a:r>
              <a:rPr lang="en-US" sz="2200" dirty="0"/>
              <a:t> </a:t>
            </a:r>
            <a:endParaRPr lang="en-US" sz="2200" dirty="0" smtClean="0"/>
          </a:p>
          <a:p>
            <a:pPr algn="just">
              <a:spcBef>
                <a:spcPts val="0"/>
              </a:spcBef>
              <a:defRPr/>
            </a:pPr>
            <a:r>
              <a:rPr lang="en-US" sz="2200" dirty="0" smtClean="0"/>
              <a:t>EG </a:t>
            </a:r>
            <a:r>
              <a:rPr lang="en-US" sz="2200" dirty="0" err="1"/>
              <a:t>EducAção</a:t>
            </a:r>
            <a:endParaRPr lang="en-US" sz="2200" dirty="0"/>
          </a:p>
          <a:p>
            <a:pPr algn="just">
              <a:spcBef>
                <a:spcPts val="0"/>
              </a:spcBef>
              <a:defRPr/>
            </a:pPr>
            <a:r>
              <a:rPr lang="en-US" sz="2200" dirty="0" err="1" smtClean="0"/>
              <a:t>Roda</a:t>
            </a:r>
            <a:r>
              <a:rPr lang="en-US" sz="2200" dirty="0" smtClean="0"/>
              <a:t> de Conversa - (</a:t>
            </a:r>
            <a:r>
              <a:rPr lang="en-US" sz="2200" dirty="0" err="1" smtClean="0"/>
              <a:t>Educação</a:t>
            </a:r>
            <a:r>
              <a:rPr lang="en-US" sz="2200" dirty="0" smtClean="0"/>
              <a:t> </a:t>
            </a:r>
            <a:r>
              <a:rPr lang="en-US" sz="2200" dirty="0" err="1" smtClean="0"/>
              <a:t>Infantil</a:t>
            </a:r>
            <a:r>
              <a:rPr lang="en-US" sz="2200" dirty="0" smtClean="0"/>
              <a:t>, </a:t>
            </a:r>
            <a:r>
              <a:rPr lang="en-US" sz="2200" dirty="0" err="1" smtClean="0"/>
              <a:t>Ensino</a:t>
            </a:r>
            <a:r>
              <a:rPr lang="en-US" sz="2200" dirty="0" smtClean="0"/>
              <a:t> Fundamental e </a:t>
            </a:r>
            <a:r>
              <a:rPr lang="en-US" sz="2200" dirty="0" err="1" smtClean="0"/>
              <a:t>Ensino</a:t>
            </a:r>
            <a:r>
              <a:rPr lang="en-US" sz="2200" dirty="0" smtClean="0"/>
              <a:t> </a:t>
            </a:r>
            <a:r>
              <a:rPr lang="en-US" sz="2200" dirty="0" err="1" smtClean="0"/>
              <a:t>Médio</a:t>
            </a:r>
            <a:r>
              <a:rPr lang="en-US" sz="2200" dirty="0" smtClean="0"/>
              <a:t>)</a:t>
            </a:r>
          </a:p>
          <a:p>
            <a:pPr algn="just">
              <a:spcBef>
                <a:spcPts val="0"/>
              </a:spcBef>
              <a:defRPr/>
            </a:pPr>
            <a:r>
              <a:rPr lang="en-US" sz="2200" dirty="0" smtClean="0"/>
              <a:t>Palestras </a:t>
            </a:r>
            <a:r>
              <a:rPr lang="en-US" sz="2200" dirty="0" err="1" smtClean="0"/>
              <a:t>adicionais</a:t>
            </a:r>
            <a:r>
              <a:rPr lang="en-US" sz="2200" dirty="0" smtClean="0"/>
              <a:t> com </a:t>
            </a:r>
            <a:r>
              <a:rPr lang="en-US" sz="2200" dirty="0" err="1" smtClean="0"/>
              <a:t>temas</a:t>
            </a:r>
            <a:r>
              <a:rPr lang="en-US" sz="2200" dirty="0" smtClean="0"/>
              <a:t> </a:t>
            </a:r>
            <a:r>
              <a:rPr lang="en-US" sz="2200" dirty="0" err="1" smtClean="0"/>
              <a:t>diversos</a:t>
            </a:r>
            <a:endParaRPr lang="en-US" sz="2200" dirty="0" smtClean="0"/>
          </a:p>
          <a:p>
            <a:pPr algn="just">
              <a:spcBef>
                <a:spcPts val="0"/>
              </a:spcBef>
              <a:defRPr/>
            </a:pPr>
            <a:r>
              <a:rPr lang="en-US" sz="2200" dirty="0" err="1"/>
              <a:t>E</a:t>
            </a:r>
            <a:r>
              <a:rPr lang="en-US" sz="2200" dirty="0" err="1" smtClean="0"/>
              <a:t>ventos</a:t>
            </a:r>
            <a:r>
              <a:rPr lang="en-US" sz="2200" dirty="0" smtClean="0"/>
              <a:t> (</a:t>
            </a:r>
            <a:r>
              <a:rPr lang="en-US" sz="2200" dirty="0" err="1" smtClean="0"/>
              <a:t>apresentações</a:t>
            </a:r>
            <a:r>
              <a:rPr lang="en-US" sz="2200" dirty="0" smtClean="0"/>
              <a:t> de </a:t>
            </a:r>
            <a:r>
              <a:rPr lang="en-US" sz="2200" dirty="0" err="1" smtClean="0"/>
              <a:t>atividades</a:t>
            </a:r>
            <a:r>
              <a:rPr lang="en-US" sz="2200" dirty="0" smtClean="0"/>
              <a:t> </a:t>
            </a:r>
            <a:r>
              <a:rPr lang="en-US" sz="2200" dirty="0" err="1" smtClean="0"/>
              <a:t>pedagógicas</a:t>
            </a:r>
            <a:r>
              <a:rPr lang="en-US" sz="2200" dirty="0" smtClean="0"/>
              <a:t>, </a:t>
            </a:r>
            <a:r>
              <a:rPr lang="en-US" sz="2200" dirty="0" err="1" smtClean="0"/>
              <a:t>culturais</a:t>
            </a:r>
            <a:r>
              <a:rPr lang="en-US" sz="2200" dirty="0" smtClean="0"/>
              <a:t> e </a:t>
            </a:r>
            <a:r>
              <a:rPr lang="en-US" sz="2200" dirty="0" err="1" smtClean="0"/>
              <a:t>esportivas</a:t>
            </a:r>
            <a:r>
              <a:rPr lang="en-US" sz="2200" dirty="0" smtClean="0"/>
              <a:t>)</a:t>
            </a:r>
          </a:p>
          <a:p>
            <a:pPr algn="just">
              <a:spcBef>
                <a:spcPts val="0"/>
              </a:spcBef>
              <a:defRPr/>
            </a:pPr>
            <a:endParaRPr lang="en-US" sz="2400" dirty="0"/>
          </a:p>
          <a:p>
            <a:pPr algn="just">
              <a:spcBef>
                <a:spcPts val="0"/>
              </a:spcBef>
              <a:defRPr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  <a:defRPr/>
            </a:pPr>
            <a:r>
              <a:rPr lang="en-US" sz="4000" dirty="0" err="1" smtClean="0">
                <a:solidFill>
                  <a:schemeClr val="accent5">
                    <a:lumMod val="50000"/>
                  </a:schemeClr>
                </a:solidFill>
                <a:latin typeface="Berlin Sans FB" panose="020E0602020502020306" pitchFamily="34" charset="0"/>
                <a:cs typeface="Aharoni" panose="02010803020104030203" pitchFamily="2" charset="-79"/>
              </a:rPr>
              <a:t>Em</a:t>
            </a:r>
            <a:r>
              <a:rPr lang="en-US" sz="4000" dirty="0" smtClean="0">
                <a:solidFill>
                  <a:schemeClr val="accent5">
                    <a:lumMod val="50000"/>
                  </a:schemeClr>
                </a:solidFill>
                <a:latin typeface="Berlin Sans FB" panose="020E0602020502020306" pitchFamily="34" charset="0"/>
                <a:cs typeface="Aharoni" panose="02010803020104030203" pitchFamily="2" charset="-79"/>
              </a:rPr>
              <a:t> 2018, </a:t>
            </a:r>
            <a:r>
              <a:rPr lang="en-US" sz="4000" dirty="0" err="1" smtClean="0">
                <a:solidFill>
                  <a:schemeClr val="accent5">
                    <a:lumMod val="50000"/>
                  </a:schemeClr>
                </a:solidFill>
                <a:latin typeface="Berlin Sans FB" panose="020E0602020502020306" pitchFamily="34" charset="0"/>
                <a:cs typeface="Aharoni" panose="02010803020104030203" pitchFamily="2" charset="-79"/>
              </a:rPr>
              <a:t>não</a:t>
            </a:r>
            <a:r>
              <a:rPr lang="en-US" sz="4000" dirty="0" smtClean="0">
                <a:solidFill>
                  <a:schemeClr val="accent5">
                    <a:lumMod val="50000"/>
                  </a:schemeClr>
                </a:solidFill>
                <a:latin typeface="Berlin Sans FB" panose="020E0602020502020306" pitchFamily="34" charset="0"/>
                <a:cs typeface="Aharoni" panose="02010803020104030203" pitchFamily="2" charset="-79"/>
              </a:rPr>
              <a:t> fique de fora!</a:t>
            </a:r>
          </a:p>
          <a:p>
            <a:pPr marL="0" indent="0" algn="ctr">
              <a:spcBef>
                <a:spcPts val="0"/>
              </a:spcBef>
              <a:buNone/>
              <a:defRPr/>
            </a:pPr>
            <a:endParaRPr lang="en-US" sz="4000" dirty="0" smtClean="0">
              <a:solidFill>
                <a:schemeClr val="accent5">
                  <a:lumMod val="50000"/>
                </a:schemeClr>
              </a:solidFill>
              <a:latin typeface="Berlin Sans FB" panose="020E0602020502020306" pitchFamily="34" charset="0"/>
              <a:cs typeface="Aharoni" panose="02010803020104030203" pitchFamily="2" charset="-79"/>
            </a:endParaRPr>
          </a:p>
          <a:p>
            <a:pPr marL="0" indent="0" algn="ctr">
              <a:spcBef>
                <a:spcPts val="0"/>
              </a:spcBef>
              <a:buNone/>
              <a:defRPr/>
            </a:pPr>
            <a:r>
              <a:rPr lang="en-US" sz="4000" dirty="0" smtClean="0">
                <a:solidFill>
                  <a:schemeClr val="accent5">
                    <a:lumMod val="50000"/>
                  </a:schemeClr>
                </a:solidFill>
                <a:latin typeface="Berlin Sans FB" panose="020E0602020502020306" pitchFamily="34" charset="0"/>
                <a:cs typeface="Aharoni" panose="02010803020104030203" pitchFamily="2" charset="-79"/>
              </a:rPr>
              <a:t>PARTICIPE!</a:t>
            </a:r>
          </a:p>
        </p:txBody>
      </p:sp>
    </p:spTree>
    <p:extLst>
      <p:ext uri="{BB962C8B-B14F-4D97-AF65-F5344CB8AC3E}">
        <p14:creationId xmlns:p14="http://schemas.microsoft.com/office/powerpoint/2010/main" val="1078738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/>
          <p:cNvPicPr/>
          <p:nvPr/>
        </p:nvPicPr>
        <p:blipFill rotWithShape="1">
          <a:blip r:embed="rId3"/>
          <a:srcRect l="26635" t="16931" r="25564" b="41054"/>
          <a:stretch/>
        </p:blipFill>
        <p:spPr bwMode="auto">
          <a:xfrm>
            <a:off x="1075678" y="4233624"/>
            <a:ext cx="3425537" cy="219940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3" name="Título 12"/>
          <p:cNvSpPr>
            <a:spLocks noGrp="1"/>
          </p:cNvSpPr>
          <p:nvPr>
            <p:ph type="title"/>
          </p:nvPr>
        </p:nvSpPr>
        <p:spPr>
          <a:xfrm>
            <a:off x="568382" y="411480"/>
            <a:ext cx="10862811" cy="845964"/>
          </a:xfrm>
        </p:spPr>
        <p:txBody>
          <a:bodyPr>
            <a:normAutofit/>
          </a:bodyPr>
          <a:lstStyle/>
          <a:p>
            <a:pPr algn="ctr"/>
            <a:r>
              <a:rPr lang="pt-BR" sz="4400" dirty="0" smtClean="0">
                <a:latin typeface="Franklin Gothic Medium" panose="020B0603020102020204" pitchFamily="34" charset="0"/>
              </a:rPr>
              <a:t>Obrigado(a) por sua presença!</a:t>
            </a:r>
            <a:endParaRPr lang="pt-BR" sz="4400" dirty="0">
              <a:latin typeface="Franklin Gothic Medium" panose="020B0603020102020204" pitchFamily="34" charset="0"/>
            </a:endParaRPr>
          </a:p>
        </p:txBody>
      </p:sp>
      <p:sp>
        <p:nvSpPr>
          <p:cNvPr id="14" name="Espaço Reservado para Texto 13"/>
          <p:cNvSpPr>
            <a:spLocks noGrp="1"/>
          </p:cNvSpPr>
          <p:nvPr>
            <p:ph type="body" idx="1"/>
          </p:nvPr>
        </p:nvSpPr>
        <p:spPr>
          <a:xfrm>
            <a:off x="6595478" y="4233624"/>
            <a:ext cx="4549027" cy="1500187"/>
          </a:xfrm>
        </p:spPr>
        <p:txBody>
          <a:bodyPr/>
          <a:lstStyle/>
          <a:p>
            <a:pPr algn="ctr"/>
            <a:r>
              <a:rPr lang="pt-BR" dirty="0">
                <a:solidFill>
                  <a:schemeClr val="tx1"/>
                </a:solidFill>
              </a:rPr>
              <a:t>A pauta desta reunião estará </a:t>
            </a:r>
            <a:r>
              <a:rPr lang="pt-BR" dirty="0" smtClean="0">
                <a:solidFill>
                  <a:schemeClr val="tx1"/>
                </a:solidFill>
              </a:rPr>
              <a:t>disponível, </a:t>
            </a:r>
            <a:r>
              <a:rPr lang="pt-BR" dirty="0">
                <a:solidFill>
                  <a:schemeClr val="tx1"/>
                </a:solidFill>
              </a:rPr>
              <a:t>para consulta, no </a:t>
            </a:r>
            <a:r>
              <a:rPr lang="pt-BR" i="1" dirty="0">
                <a:solidFill>
                  <a:schemeClr val="tx1"/>
                </a:solidFill>
              </a:rPr>
              <a:t>site </a:t>
            </a:r>
            <a:r>
              <a:rPr lang="pt-BR" dirty="0">
                <a:solidFill>
                  <a:schemeClr val="tx1"/>
                </a:solidFill>
              </a:rPr>
              <a:t>do Colégio.</a:t>
            </a:r>
            <a:endParaRPr lang="en-US" dirty="0">
              <a:solidFill>
                <a:schemeClr val="tx1"/>
              </a:solidFill>
            </a:endParaRPr>
          </a:p>
          <a:p>
            <a:endParaRPr lang="pt-BR" dirty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2366" y="1738217"/>
            <a:ext cx="2335253" cy="2202272"/>
          </a:xfrm>
          <a:prstGeom prst="rect">
            <a:avLst/>
          </a:prstGeom>
        </p:spPr>
      </p:pic>
      <p:pic>
        <p:nvPicPr>
          <p:cNvPr id="5" name="Imagem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680" y="1741086"/>
            <a:ext cx="3425537" cy="21994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tângulo 5"/>
          <p:cNvSpPr/>
          <p:nvPr/>
        </p:nvSpPr>
        <p:spPr>
          <a:xfrm>
            <a:off x="1075679" y="1741086"/>
            <a:ext cx="3425537" cy="2199403"/>
          </a:xfrm>
          <a:prstGeom prst="rect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1075678" y="4233625"/>
            <a:ext cx="3425537" cy="2199403"/>
          </a:xfrm>
          <a:prstGeom prst="rect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0797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Education">
      <a:dk1>
        <a:srgbClr val="3C4743"/>
      </a:dk1>
      <a:lt1>
        <a:srgbClr val="E5E6DA"/>
      </a:lt1>
      <a:dk2>
        <a:srgbClr val="000000"/>
      </a:dk2>
      <a:lt2>
        <a:srgbClr val="FFFFFF"/>
      </a:lt2>
      <a:accent1>
        <a:srgbClr val="DDC237"/>
      </a:accent1>
      <a:accent2>
        <a:srgbClr val="94A43E"/>
      </a:accent2>
      <a:accent3>
        <a:srgbClr val="6488A3"/>
      </a:accent3>
      <a:accent4>
        <a:srgbClr val="926E8F"/>
      </a:accent4>
      <a:accent5>
        <a:srgbClr val="96A1AA"/>
      </a:accent5>
      <a:accent6>
        <a:srgbClr val="A99E8A"/>
      </a:accent6>
      <a:hlink>
        <a:srgbClr val="6488A3"/>
      </a:hlink>
      <a:folHlink>
        <a:srgbClr val="926E8F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Education">
      <a:dk1>
        <a:srgbClr val="3C4743"/>
      </a:dk1>
      <a:lt1>
        <a:srgbClr val="E5E6DA"/>
      </a:lt1>
      <a:dk2>
        <a:srgbClr val="000000"/>
      </a:dk2>
      <a:lt2>
        <a:srgbClr val="FFFFFF"/>
      </a:lt2>
      <a:accent1>
        <a:srgbClr val="DDC237"/>
      </a:accent1>
      <a:accent2>
        <a:srgbClr val="94A43E"/>
      </a:accent2>
      <a:accent3>
        <a:srgbClr val="6488A3"/>
      </a:accent3>
      <a:accent4>
        <a:srgbClr val="926E8F"/>
      </a:accent4>
      <a:accent5>
        <a:srgbClr val="96A1AA"/>
      </a:accent5>
      <a:accent6>
        <a:srgbClr val="A99E8A"/>
      </a:accent6>
      <a:hlink>
        <a:srgbClr val="6488A3"/>
      </a:hlink>
      <a:folHlink>
        <a:srgbClr val="926E8F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46F0C7C-95CD-4157-B59F-1693F8160BF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2813</Words>
  <Application>Microsoft Office PowerPoint</Application>
  <PresentationFormat>Widescreen</PresentationFormat>
  <Paragraphs>491</Paragraphs>
  <Slides>43</Slides>
  <Notes>36</Notes>
  <HiddenSlides>0</HiddenSlides>
  <MMClips>0</MMClips>
  <ScaleCrop>false</ScaleCrop>
  <HeadingPairs>
    <vt:vector size="6" baseType="variant">
      <vt:variant>
        <vt:lpstr>Fontes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43</vt:i4>
      </vt:variant>
    </vt:vector>
  </HeadingPairs>
  <TitlesOfParts>
    <vt:vector size="54" baseType="lpstr">
      <vt:lpstr>Aharoni</vt:lpstr>
      <vt:lpstr>Arial</vt:lpstr>
      <vt:lpstr>Arial Narrow</vt:lpstr>
      <vt:lpstr>Berlin Sans FB</vt:lpstr>
      <vt:lpstr>Berlin Sans FB Demi</vt:lpstr>
      <vt:lpstr>Calibri</vt:lpstr>
      <vt:lpstr>Calibri Light</vt:lpstr>
      <vt:lpstr>Franklin Gothic Medium</vt:lpstr>
      <vt:lpstr>Hobo Std</vt:lpstr>
      <vt:lpstr>Wingdings</vt:lpstr>
      <vt:lpstr>Tema do Office</vt:lpstr>
      <vt:lpstr>1ª REUNIÃO DE PAIS</vt:lpstr>
      <vt:lpstr>PRINCIPAIS ABORDAGENS</vt:lpstr>
      <vt:lpstr>ATIVIDADES ESPORTIVAS</vt:lpstr>
      <vt:lpstr>NOVO REGIMENTO ESCOLAR DO  COLÉGIO EDUARDO GOMES CRITÉRIOS DE AVALIAÇÃO</vt:lpstr>
      <vt:lpstr>Apresentação do PowerPoint</vt:lpstr>
      <vt:lpstr>SITUAÇÃO 1</vt:lpstr>
      <vt:lpstr>SITUAÇÃO 2</vt:lpstr>
      <vt:lpstr>CRITÉRIOS DE AVALIAÇÃO</vt:lpstr>
      <vt:lpstr>AVALIAÇÕES EXTERNAS</vt:lpstr>
      <vt:lpstr>AVALIAÇÕES EXTERNAS</vt:lpstr>
      <vt:lpstr>LIÇÃO DE CASA</vt:lpstr>
      <vt:lpstr>AULAS DE INGLÊS</vt:lpstr>
      <vt:lpstr>PROJETO DE VIDA</vt:lpstr>
      <vt:lpstr>SEMANA DE PROVAS TRIMESTRAIS</vt:lpstr>
      <vt:lpstr>PROVAS SUBSTITUTIVAS</vt:lpstr>
      <vt:lpstr>PROVAS SUBSTITUTIVAS</vt:lpstr>
      <vt:lpstr>EXCURSÕES CULTURAIS </vt:lpstr>
      <vt:lpstr>RECURSOS TECNOLÓGICOS</vt:lpstr>
      <vt:lpstr>SITE DO EG</vt:lpstr>
      <vt:lpstr>APLICATIVO EDUARDO GOMES MOBILE</vt:lpstr>
      <vt:lpstr>PAINEL DO ALUNO</vt:lpstr>
      <vt:lpstr>Apresentação do PowerPoint</vt:lpstr>
      <vt:lpstr>Apresentação do PowerPoint</vt:lpstr>
      <vt:lpstr>Apresentação do PowerPoint</vt:lpstr>
      <vt:lpstr>Uso seguro, responsável e consciente  WhatsApp – comunicado 2017</vt:lpstr>
      <vt:lpstr>ORIENTAÇÃO NUTRICIONAL</vt:lpstr>
      <vt:lpstr>RESTAURANTE</vt:lpstr>
      <vt:lpstr>CANTINA</vt:lpstr>
      <vt:lpstr>Apresentação do PowerPoint</vt:lpstr>
      <vt:lpstr>MEDICAMENTOS E RESTRIÇÕES ALIMENTARES</vt:lpstr>
      <vt:lpstr>IDENTIFICAÇÃO DE MATERIAIS</vt:lpstr>
      <vt:lpstr>ARMÁRIOS</vt:lpstr>
      <vt:lpstr>HORÁRIOS</vt:lpstr>
      <vt:lpstr>Apresentação do PowerPoint</vt:lpstr>
      <vt:lpstr>SAÍDA ANTECIPADA</vt:lpstr>
      <vt:lpstr>ATRASOS</vt:lpstr>
      <vt:lpstr>ATENÇÃO AO USO DA BAIA</vt:lpstr>
      <vt:lpstr>ATENÇÃO AO USO DA BAIA</vt:lpstr>
      <vt:lpstr>ESTACIONAMENTO PARA PAIS</vt:lpstr>
      <vt:lpstr>ATENÇÃO</vt:lpstr>
      <vt:lpstr>MANUAL PARA PAIS E ALUNOS</vt:lpstr>
      <vt:lpstr>ALIANÇA ESCOLA/FAMÍLIA</vt:lpstr>
      <vt:lpstr>Obrigado(a) por sua presença!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2016-01-13T17:08:25Z</dcterms:created>
  <dcterms:modified xsi:type="dcterms:W3CDTF">2018-01-26T16:53:28Z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TC034629029991</vt:lpwstr>
  </property>
</Properties>
</file>