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0"/>
  </p:notesMasterIdLst>
  <p:handoutMasterIdLst>
    <p:handoutMasterId r:id="rId41"/>
  </p:handoutMasterIdLst>
  <p:sldIdLst>
    <p:sldId id="311" r:id="rId3"/>
    <p:sldId id="260" r:id="rId4"/>
    <p:sldId id="299" r:id="rId5"/>
    <p:sldId id="304" r:id="rId6"/>
    <p:sldId id="261" r:id="rId7"/>
    <p:sldId id="321" r:id="rId8"/>
    <p:sldId id="305" r:id="rId9"/>
    <p:sldId id="312" r:id="rId10"/>
    <p:sldId id="313" r:id="rId11"/>
    <p:sldId id="306" r:id="rId12"/>
    <p:sldId id="307" r:id="rId13"/>
    <p:sldId id="262" r:id="rId14"/>
    <p:sldId id="265" r:id="rId15"/>
    <p:sldId id="266" r:id="rId16"/>
    <p:sldId id="288" r:id="rId17"/>
    <p:sldId id="293" r:id="rId18"/>
    <p:sldId id="322" r:id="rId19"/>
    <p:sldId id="315" r:id="rId20"/>
    <p:sldId id="296" r:id="rId21"/>
    <p:sldId id="275" r:id="rId22"/>
    <p:sldId id="291" r:id="rId23"/>
    <p:sldId id="292" r:id="rId24"/>
    <p:sldId id="316" r:id="rId25"/>
    <p:sldId id="317" r:id="rId26"/>
    <p:sldId id="278" r:id="rId27"/>
    <p:sldId id="280" r:id="rId28"/>
    <p:sldId id="308" r:id="rId29"/>
    <p:sldId id="320" r:id="rId30"/>
    <p:sldId id="281" r:id="rId31"/>
    <p:sldId id="282" r:id="rId32"/>
    <p:sldId id="283" r:id="rId33"/>
    <p:sldId id="285" r:id="rId34"/>
    <p:sldId id="318" r:id="rId35"/>
    <p:sldId id="286" r:id="rId36"/>
    <p:sldId id="287" r:id="rId37"/>
    <p:sldId id="289" r:id="rId38"/>
    <p:sldId id="319" r:id="rId39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D6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B8A661D-31B5-464E-A354-8B8490F60914}" type="presOf" srcId="{E58FD3A3-40A8-44A5-B710-BDA76B9BACEB}" destId="{03A24ED6-4418-415E-8579-CEC9266225FA}" srcOrd="0" destOrd="0" presId="urn:microsoft.com/office/officeart/2005/8/layout/arrow5"/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BF9B5802-97B3-4CD8-A3B2-9A92A1AB23A2}" type="presOf" srcId="{587C18F1-A416-48A9-94D8-14BF8B0AD481}" destId="{2D43975B-F8B7-4F02-B260-05137ECAE918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F28B1415-B5FB-436A-9E79-DD9FFE4E8727}" type="presOf" srcId="{0C5F770D-71F3-4770-81A7-031109FE5A2F}" destId="{511254AB-EFC3-4661-95E2-7E1AE25A0B22}" srcOrd="0" destOrd="0" presId="urn:microsoft.com/office/officeart/2005/8/layout/arrow5"/>
    <dgm:cxn modelId="{F4F1AC20-10B1-4EA3-A924-587A8069C714}" type="presParOf" srcId="{03A24ED6-4418-415E-8579-CEC9266225FA}" destId="{511254AB-EFC3-4661-95E2-7E1AE25A0B22}" srcOrd="0" destOrd="0" presId="urn:microsoft.com/office/officeart/2005/8/layout/arrow5"/>
    <dgm:cxn modelId="{0431240B-57A5-4685-A642-F49718CF0C1E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254AB-EFC3-4661-95E2-7E1AE25A0B22}">
      <dsp:nvSpPr>
        <dsp:cNvPr id="0" name=""/>
        <dsp:cNvSpPr/>
      </dsp:nvSpPr>
      <dsp:spPr>
        <a:xfrm rot="16200000">
          <a:off x="1705" y="677"/>
          <a:ext cx="3170842" cy="317084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smtClean="0"/>
            <a:t>ESCOLA </a:t>
          </a:r>
          <a:endParaRPr lang="pt-BR" sz="4000" kern="1200" dirty="0"/>
        </a:p>
      </dsp:txBody>
      <dsp:txXfrm rot="5400000">
        <a:off x="1705" y="793387"/>
        <a:ext cx="2615945" cy="1585421"/>
      </dsp:txXfrm>
    </dsp:sp>
    <dsp:sp modelId="{2D43975B-F8B7-4F02-B260-05137ECAE918}">
      <dsp:nvSpPr>
        <dsp:cNvPr id="0" name=""/>
        <dsp:cNvSpPr/>
      </dsp:nvSpPr>
      <dsp:spPr>
        <a:xfrm rot="5400000">
          <a:off x="4496083" y="1354"/>
          <a:ext cx="3170842" cy="317084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  <a:sp3d extrusionH="28000" prstMaterial="matte"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dirty="0" smtClean="0"/>
            <a:t>FAMÍLIA</a:t>
          </a:r>
          <a:endParaRPr lang="pt-BR" sz="4000" kern="1200" dirty="0"/>
        </a:p>
      </dsp:txBody>
      <dsp:txXfrm rot="-5400000">
        <a:off x="5050980" y="794065"/>
        <a:ext cx="2615945" cy="1585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2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74"/>
            <a:ext cx="5510530" cy="3945494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2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0388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35454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9336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1306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998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3371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3863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121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5120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8707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9861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85863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1855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7001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0389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8486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2876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0797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75615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59081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81371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6242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52455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33603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30380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3771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69286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07233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90846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34601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240888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6283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www.colegioeduardogomes.com.br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4.png"/><Relationship Id="rId5" Type="http://schemas.openxmlformats.org/officeDocument/2006/relationships/image" Target="../media/image1.png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://www.colegioeduardogomes.com.br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44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31369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PRINCIPAIS ABORDAGENS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572857" y="1516977"/>
            <a:ext cx="10958351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2400" dirty="0"/>
              <a:t>Material Anglo- Norteador do trabalho didático. Conteúdo </a:t>
            </a:r>
            <a:r>
              <a:rPr lang="pt-BR" sz="2400" dirty="0" smtClean="0"/>
              <a:t>espiralado e verticalizado</a:t>
            </a:r>
            <a:endParaRPr lang="pt-BR" sz="2400" dirty="0"/>
          </a:p>
          <a:p>
            <a:pPr>
              <a:lnSpc>
                <a:spcPct val="150000"/>
              </a:lnSpc>
            </a:pPr>
            <a:r>
              <a:rPr lang="pt-BR" sz="2400" dirty="0"/>
              <a:t>Perfil, Proposta e Rotina do Ano – Educação Infantil e 1º ano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Período de Adaptação/Transição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Formação</a:t>
            </a:r>
            <a:r>
              <a:rPr lang="en-US" sz="2400" dirty="0"/>
              <a:t> </a:t>
            </a:r>
            <a:r>
              <a:rPr lang="en-US" sz="2400" dirty="0" smtClean="0"/>
              <a:t>das </a:t>
            </a:r>
            <a:r>
              <a:rPr lang="en-US" sz="2400" dirty="0" err="1"/>
              <a:t>turmas</a:t>
            </a:r>
            <a:r>
              <a:rPr lang="en-US" sz="2400" dirty="0"/>
              <a:t> - As </a:t>
            </a:r>
            <a:r>
              <a:rPr lang="en-US" sz="2400" dirty="0" err="1"/>
              <a:t>turmas</a:t>
            </a:r>
            <a:r>
              <a:rPr lang="en-US" sz="2400" dirty="0"/>
              <a:t> </a:t>
            </a:r>
            <a:r>
              <a:rPr lang="en-US" sz="2400" dirty="0" err="1"/>
              <a:t>são</a:t>
            </a:r>
            <a:r>
              <a:rPr lang="en-US" sz="2400" dirty="0"/>
              <a:t> </a:t>
            </a:r>
            <a:r>
              <a:rPr lang="en-US" sz="2400" dirty="0" err="1"/>
              <a:t>formadas</a:t>
            </a:r>
            <a:r>
              <a:rPr lang="en-US" sz="2400" dirty="0"/>
              <a:t> a </a:t>
            </a:r>
            <a:r>
              <a:rPr lang="en-US" sz="2400" dirty="0" err="1"/>
              <a:t>partir</a:t>
            </a:r>
            <a:r>
              <a:rPr lang="en-US" sz="2400" dirty="0"/>
              <a:t> de </a:t>
            </a:r>
            <a:r>
              <a:rPr lang="en-US" sz="2400" dirty="0" err="1"/>
              <a:t>observações</a:t>
            </a:r>
            <a:r>
              <a:rPr lang="en-US" sz="2400" dirty="0"/>
              <a:t> </a:t>
            </a:r>
            <a:r>
              <a:rPr lang="en-US" sz="2400" dirty="0" err="1" smtClean="0"/>
              <a:t>pedagógicas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Importância</a:t>
            </a:r>
            <a:r>
              <a:rPr lang="en-US" sz="2400" dirty="0"/>
              <a:t> da </a:t>
            </a:r>
            <a:r>
              <a:rPr lang="en-US" sz="2400" dirty="0" err="1"/>
              <a:t>disciplina</a:t>
            </a:r>
            <a:endParaRPr lang="en-US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94" y="2438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177" y="243860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376513" y="281998"/>
            <a:ext cx="10515600" cy="1234979"/>
          </a:xfrm>
        </p:spPr>
        <p:txBody>
          <a:bodyPr>
            <a:normAutofit/>
          </a:bodyPr>
          <a:lstStyle/>
          <a:p>
            <a:pPr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346222"/>
            <a:ext cx="10515600" cy="5179269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Caderno </a:t>
            </a:r>
            <a:r>
              <a:rPr lang="pt-BR" sz="2400" dirty="0" smtClean="0"/>
              <a:t>1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 smtClean="0"/>
              <a:t>Importância </a:t>
            </a:r>
            <a:r>
              <a:rPr lang="pt-BR" sz="2400" dirty="0"/>
              <a:t>dos materiais pedidos na lista (ex.: fotos)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Estímulos – vivência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Autonomia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Dia </a:t>
            </a:r>
            <a:r>
              <a:rPr lang="pt-BR" sz="2400" dirty="0" smtClean="0"/>
              <a:t>da </a:t>
            </a:r>
            <a:r>
              <a:rPr lang="pt-BR" sz="2400" dirty="0"/>
              <a:t>fruta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Dia do brinquedo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Lanche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Alunos do integral (Cantina e Restaurante)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2400" dirty="0"/>
              <a:t>Roda da leitura e demais projetos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73105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157036" y="191414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395710"/>
            <a:ext cx="10515600" cy="5025871"/>
          </a:xfrm>
        </p:spPr>
        <p:txBody>
          <a:bodyPr>
            <a:normAutofit lnSpcReduction="10000"/>
          </a:bodyPr>
          <a:lstStyle/>
          <a:p>
            <a:r>
              <a:rPr lang="pt-BR" altLang="pt-BR" dirty="0"/>
              <a:t>Troca de </a:t>
            </a:r>
            <a:r>
              <a:rPr lang="pt-BR" altLang="pt-BR" dirty="0" smtClean="0"/>
              <a:t>roupa - </a:t>
            </a:r>
            <a:r>
              <a:rPr lang="pt-BR" altLang="pt-BR" dirty="0"/>
              <a:t>enviar todos os </a:t>
            </a:r>
            <a:r>
              <a:rPr lang="pt-BR" altLang="pt-BR" dirty="0" smtClean="0"/>
              <a:t>dias - troca </a:t>
            </a:r>
            <a:r>
              <a:rPr lang="pt-BR" altLang="pt-BR" dirty="0"/>
              <a:t>de roupa completa e tênis. Alunos do integral devem trazer duas trocas de roupa (identificadas)</a:t>
            </a:r>
          </a:p>
          <a:p>
            <a:r>
              <a:rPr lang="pt-BR" altLang="pt-BR" dirty="0" smtClean="0"/>
              <a:t>Nécessaire (verificar </a:t>
            </a:r>
            <a:r>
              <a:rPr lang="pt-BR" altLang="pt-BR" dirty="0"/>
              <a:t>todos os dias)</a:t>
            </a:r>
          </a:p>
          <a:p>
            <a:r>
              <a:rPr lang="pt-BR" altLang="pt-BR" dirty="0"/>
              <a:t>Materiais do aluno - </a:t>
            </a:r>
            <a:r>
              <a:rPr lang="pt-BR" dirty="0"/>
              <a:t>trazer no 1º dia de aula</a:t>
            </a:r>
          </a:p>
          <a:p>
            <a:r>
              <a:rPr lang="pt-BR" altLang="pt-BR" dirty="0"/>
              <a:t>Mochila para os pertences</a:t>
            </a:r>
          </a:p>
          <a:p>
            <a:r>
              <a:rPr lang="pt-BR" altLang="pt-BR" dirty="0"/>
              <a:t>Mochila para passeios e excursões</a:t>
            </a:r>
          </a:p>
          <a:p>
            <a:r>
              <a:rPr lang="pt-BR" altLang="pt-BR" dirty="0"/>
              <a:t>Mala auxiliar para as modalidades esportivas</a:t>
            </a:r>
          </a:p>
          <a:p>
            <a:r>
              <a:rPr lang="pt-BR" altLang="pt-BR" dirty="0"/>
              <a:t>Garrafinha de água</a:t>
            </a:r>
          </a:p>
          <a:p>
            <a:r>
              <a:rPr lang="pt-BR" altLang="pt-BR" dirty="0"/>
              <a:t>Tênis para Educação Física/ Sandália(cuidado</a:t>
            </a:r>
            <a:r>
              <a:rPr lang="pt-BR" altLang="pt-BR" dirty="0" smtClean="0"/>
              <a:t>)</a:t>
            </a:r>
          </a:p>
          <a:p>
            <a:r>
              <a:rPr lang="pt-BR" altLang="pt-BR" dirty="0" smtClean="0"/>
              <a:t>Formatura - NII – contempla a finalização da etapa inicial</a:t>
            </a:r>
            <a:endParaRPr lang="pt-BR" alt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20" y="40417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73105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5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LIÇÃO DE CASA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33845" y="1638242"/>
            <a:ext cx="10609119" cy="5219757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“</a:t>
            </a:r>
            <a:r>
              <a:rPr lang="pt-BR" sz="3200" dirty="0">
                <a:solidFill>
                  <a:srgbClr val="C00000"/>
                </a:solidFill>
              </a:rPr>
              <a:t>Aula dada, aula </a:t>
            </a:r>
            <a:r>
              <a:rPr lang="pt-BR" sz="3200" dirty="0" smtClean="0">
                <a:solidFill>
                  <a:srgbClr val="C00000"/>
                </a:solidFill>
              </a:rPr>
              <a:t>estudada, hoje.”</a:t>
            </a:r>
            <a:endParaRPr lang="en-US" sz="3200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sz="3200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sz="3200" dirty="0"/>
          </a:p>
          <a:p>
            <a:pPr>
              <a:spcBef>
                <a:spcPts val="0"/>
              </a:spcBef>
              <a:defRPr/>
            </a:pPr>
            <a:r>
              <a:rPr lang="pt-BR" dirty="0" smtClean="0"/>
              <a:t>Mesmo quando </a:t>
            </a:r>
            <a:r>
              <a:rPr lang="pt-BR" dirty="0"/>
              <a:t>houver dúvida sobre </a:t>
            </a:r>
            <a:r>
              <a:rPr lang="pt-BR" dirty="0" smtClean="0"/>
              <a:t>a lição </a:t>
            </a:r>
            <a:r>
              <a:rPr lang="pt-BR" dirty="0"/>
              <a:t>de casa, o aluno deverá tentar fazê-la. Na sala de aula, o(a) professor(a) esclarecerá as dúvidas para que o aluno possa concluí-la.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Autonomia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Correção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Incentivo à leitura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Interdisciplinaridade</a:t>
            </a:r>
            <a:endParaRPr lang="en-US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/>
              <a:t>Projetos</a:t>
            </a:r>
            <a:endParaRPr lang="en-US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2000" b="1" i="1" dirty="0">
                <a:solidFill>
                  <a:srgbClr val="C00000"/>
                </a:solidFill>
              </a:rPr>
              <a:t>Obs.:</a:t>
            </a:r>
            <a:r>
              <a:rPr lang="pt-BR" sz="2000" dirty="0">
                <a:solidFill>
                  <a:srgbClr val="C00000"/>
                </a:solidFill>
              </a:rPr>
              <a:t> Atenção às datas de </a:t>
            </a:r>
            <a:r>
              <a:rPr lang="pt-BR" sz="20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20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2000" dirty="0" smtClean="0">
                <a:solidFill>
                  <a:srgbClr val="C00000"/>
                </a:solidFill>
              </a:rPr>
              <a:t>dos </a:t>
            </a:r>
            <a:r>
              <a:rPr lang="pt-BR" sz="20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2000" dirty="0" smtClean="0">
                <a:solidFill>
                  <a:srgbClr val="C00000"/>
                </a:solidFill>
              </a:rPr>
              <a:t>ensino/aprendizagem</a:t>
            </a:r>
            <a:r>
              <a:rPr lang="pt-BR" sz="2000" dirty="0">
                <a:solidFill>
                  <a:srgbClr val="C00000"/>
                </a:solidFill>
              </a:rPr>
              <a:t>.</a:t>
            </a:r>
            <a:endParaRPr lang="en-US" sz="2000" dirty="0">
              <a:solidFill>
                <a:srgbClr val="C00000"/>
              </a:solidFill>
            </a:endParaRP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8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0264" y="365125"/>
            <a:ext cx="9590809" cy="1481160"/>
          </a:xfrm>
        </p:spPr>
        <p:txBody>
          <a:bodyPr>
            <a:no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AVALIAÇÃO DE </a:t>
            </a:r>
            <a:b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DESEMPENHO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4"/>
            <a:ext cx="9628632" cy="48525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altLang="pt-BR" dirty="0">
                <a:cs typeface="Arial" panose="020B0604020202020204" pitchFamily="34" charset="0"/>
              </a:rPr>
              <a:t>Educação Infantil e 1º ano.</a:t>
            </a:r>
            <a:endParaRPr lang="en-US" altLang="pt-BR" dirty="0">
              <a:cs typeface="Arial" panose="020B0604020202020204" pitchFamily="34" charset="0"/>
            </a:endParaRPr>
          </a:p>
          <a:p>
            <a:pPr algn="ctr"/>
            <a:endParaRPr lang="pt-BR" dirty="0"/>
          </a:p>
          <a:p>
            <a:pPr algn="just"/>
            <a:r>
              <a:rPr lang="pt-BR" altLang="pt-BR" dirty="0">
                <a:cs typeface="Arial" panose="020B0604020202020204" pitchFamily="34" charset="0"/>
              </a:rPr>
              <a:t>A avaliação do desenvolvimento é trimestral, em forma de relatório dos aspectos cognitivos, sociais e motores, de acordo com cada fase e elaborado individualmente, a partir dos conteúdos trabalhados no trimestre.</a:t>
            </a: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33" y="50369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022" y="209526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78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>
          <a:xfrm>
            <a:off x="838200" y="1488124"/>
            <a:ext cx="10515600" cy="4351338"/>
          </a:xfrm>
        </p:spPr>
        <p:txBody>
          <a:bodyPr/>
          <a:lstStyle/>
          <a:p>
            <a:r>
              <a:rPr lang="pt-BR" dirty="0" smtClean="0"/>
              <a:t>Educação Infantil – 1 aula semanal</a:t>
            </a:r>
          </a:p>
          <a:p>
            <a:r>
              <a:rPr lang="pt-BR" dirty="0" smtClean="0"/>
              <a:t>1º ano – 2 aulas semanais</a:t>
            </a:r>
          </a:p>
          <a:p>
            <a:r>
              <a:rPr lang="pt-BR" dirty="0" smtClean="0"/>
              <a:t>Parceria </a:t>
            </a:r>
            <a:r>
              <a:rPr lang="pt-BR" dirty="0" err="1" smtClean="0"/>
              <a:t>Cel</a:t>
            </a:r>
            <a:r>
              <a:rPr lang="pt-BR" dirty="0" smtClean="0"/>
              <a:t> Lep – (EI e EF)</a:t>
            </a:r>
          </a:p>
          <a:p>
            <a:r>
              <a:rPr lang="pt-BR" dirty="0" smtClean="0"/>
              <a:t>O material será fornecido pelo Colégio (1º ano).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35670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593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571500"/>
            <a:ext cx="10515600" cy="1011606"/>
          </a:xfrm>
        </p:spPr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DIA DO BRINQUEDO 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8423" y="1742263"/>
            <a:ext cx="9808286" cy="492870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EDUCAÇÃO INFANTIL E 1º ANO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altLang="pt-BR" sz="3200" dirty="0">
                <a:cs typeface="Arial" panose="020B0604020202020204" pitchFamily="34" charset="0"/>
              </a:rPr>
              <a:t>Semanalmente, em dia preestabelecido </a:t>
            </a:r>
          </a:p>
          <a:p>
            <a:pPr>
              <a:lnSpc>
                <a:spcPct val="150000"/>
              </a:lnSpc>
            </a:pPr>
            <a:r>
              <a:rPr lang="pt-BR" altLang="pt-BR" sz="3200" dirty="0">
                <a:cs typeface="Arial" panose="020B0604020202020204" pitchFamily="34" charset="0"/>
              </a:rPr>
              <a:t>Identificar o brinquedo</a:t>
            </a:r>
          </a:p>
          <a:p>
            <a:pPr>
              <a:lnSpc>
                <a:spcPct val="150000"/>
              </a:lnSpc>
            </a:pPr>
            <a:r>
              <a:rPr lang="pt-BR" altLang="pt-BR" sz="3200" dirty="0">
                <a:cs typeface="Arial" panose="020B0604020202020204" pitchFamily="34" charset="0"/>
              </a:rPr>
              <a:t>Trazer brinquedos que </a:t>
            </a:r>
            <a:r>
              <a:rPr lang="pt-BR" altLang="pt-BR" sz="3200" b="1" dirty="0">
                <a:cs typeface="Arial" panose="020B0604020202020204" pitchFamily="34" charset="0"/>
              </a:rPr>
              <a:t>caibam na mochila</a:t>
            </a:r>
          </a:p>
          <a:p>
            <a:pPr>
              <a:lnSpc>
                <a:spcPct val="150000"/>
              </a:lnSpc>
            </a:pPr>
            <a:r>
              <a:rPr lang="pt-BR" altLang="pt-BR" sz="3200" dirty="0">
                <a:cs typeface="Arial" panose="020B0604020202020204" pitchFamily="34" charset="0"/>
              </a:rPr>
              <a:t>Não trazer brinquedos caros e /ou que tenham valor sentimental</a:t>
            </a:r>
          </a:p>
          <a:p>
            <a:pPr>
              <a:lnSpc>
                <a:spcPct val="150000"/>
              </a:lnSpc>
            </a:pPr>
            <a:r>
              <a:rPr lang="pt-BR" altLang="pt-BR" sz="3200" dirty="0">
                <a:cs typeface="Arial" panose="020B0604020202020204" pitchFamily="34" charset="0"/>
              </a:rPr>
              <a:t>O Colégio não se responsabiliza por perdas e avarias dos brinquedos</a:t>
            </a: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0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540327"/>
            <a:ext cx="10515600" cy="1042779"/>
          </a:xfrm>
        </p:spPr>
        <p:txBody>
          <a:bodyPr>
            <a:normAutofit fontScale="90000"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7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ANIVERSÁRIOS</a:t>
            </a:r>
            <a:br>
              <a:rPr lang="pt-BR" sz="67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8423" y="1470550"/>
            <a:ext cx="9808286" cy="5314713"/>
          </a:xfrm>
        </p:spPr>
        <p:txBody>
          <a:bodyPr>
            <a:normAutofit fontScale="77500" lnSpcReduction="20000"/>
          </a:bodyPr>
          <a:lstStyle/>
          <a:p>
            <a:r>
              <a:rPr lang="pt-BR" altLang="pt-BR" dirty="0">
                <a:cs typeface="Arial" panose="020B0604020202020204" pitchFamily="34" charset="0"/>
              </a:rPr>
              <a:t>Bolo (cortado e embrulhado), refrigerante ou </a:t>
            </a:r>
            <a:r>
              <a:rPr lang="pt-BR" altLang="pt-BR" dirty="0" smtClean="0">
                <a:cs typeface="Arial" panose="020B0604020202020204" pitchFamily="34" charset="0"/>
              </a:rPr>
              <a:t>suco</a:t>
            </a: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 smtClean="0">
                <a:cs typeface="Arial" panose="020B0604020202020204" pitchFamily="34" charset="0"/>
              </a:rPr>
              <a:t>Verificar se, na turma, há alunos diabéticos, alérgicos, com intolerâncias (glúten, lactose etc.) </a:t>
            </a:r>
            <a:r>
              <a:rPr lang="pt-BR" altLang="pt-BR" dirty="0" smtClean="0">
                <a:solidFill>
                  <a:srgbClr val="FF0000"/>
                </a:solidFill>
                <a:cs typeface="Arial" panose="020B0604020202020204" pitchFamily="34" charset="0"/>
              </a:rPr>
              <a:t>e avisar a professora, com antecedência, que enviará bolo</a:t>
            </a:r>
            <a:endParaRPr lang="pt-BR" altLang="pt-BR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>
                <a:cs typeface="Arial" panose="020B0604020202020204" pitchFamily="34" charset="0"/>
              </a:rPr>
              <a:t>Enviar descartáveis </a:t>
            </a: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>
                <a:cs typeface="Arial" panose="020B0604020202020204" pitchFamily="34" charset="0"/>
              </a:rPr>
              <a:t>Não trazer velas</a:t>
            </a: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>
                <a:cs typeface="Arial" panose="020B0604020202020204" pitchFamily="34" charset="0"/>
              </a:rPr>
              <a:t>Convites para festa particular – só serão entregues se enviados para TODOS os alunos da sala</a:t>
            </a: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>
                <a:cs typeface="Arial" panose="020B0604020202020204" pitchFamily="34" charset="0"/>
              </a:rPr>
              <a:t>Para festas realizadas no Colégio, não há necessidade do envio de </a:t>
            </a:r>
            <a:r>
              <a:rPr lang="pt-BR" altLang="pt-BR" dirty="0" smtClean="0">
                <a:cs typeface="Arial" panose="020B0604020202020204" pitchFamily="34" charset="0"/>
              </a:rPr>
              <a:t>convites</a:t>
            </a:r>
            <a:endParaRPr lang="pt-BR" altLang="pt-BR" dirty="0">
              <a:cs typeface="Arial" panose="020B0604020202020204" pitchFamily="34" charset="0"/>
            </a:endParaRPr>
          </a:p>
          <a:p>
            <a:endParaRPr lang="pt-BR" altLang="pt-BR" dirty="0">
              <a:cs typeface="Arial" panose="020B0604020202020204" pitchFamily="34" charset="0"/>
            </a:endParaRPr>
          </a:p>
          <a:p>
            <a:r>
              <a:rPr lang="pt-BR" altLang="pt-BR" dirty="0">
                <a:cs typeface="Arial" panose="020B0604020202020204" pitchFamily="34" charset="0"/>
              </a:rPr>
              <a:t>Não enviar máquina </a:t>
            </a:r>
            <a:r>
              <a:rPr lang="pt-BR" altLang="pt-BR" dirty="0" smtClean="0">
                <a:cs typeface="Arial" panose="020B0604020202020204" pitchFamily="34" charset="0"/>
              </a:rPr>
              <a:t>fotográfica</a:t>
            </a:r>
            <a:endParaRPr lang="pt-BR" altLang="pt-BR" dirty="0"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0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ea typeface="Hobo Std" pitchFamily="34" charset="0"/>
                <a:cs typeface="Aharoni" panose="02010803020104030203" pitchFamily="2" charset="-79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518777" y="2443942"/>
            <a:ext cx="7778614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e do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respeito 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333484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5492643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446077"/>
            <a:ext cx="9245831" cy="5245668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defRPr/>
            </a:pPr>
            <a:r>
              <a:rPr lang="pt-BR" sz="28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800" b="0" dirty="0"/>
          </a:p>
          <a:p>
            <a:pPr>
              <a:spcBef>
                <a:spcPts val="0"/>
              </a:spcBef>
              <a:defRPr/>
            </a:pPr>
            <a:endParaRPr lang="en-US" sz="28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800" b="0" dirty="0"/>
              <a:t>Disponíveis em todas as salas de aula</a:t>
            </a:r>
            <a:endParaRPr lang="en-US" sz="28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8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800" b="0" dirty="0" smtClean="0"/>
              <a:t>Recurso </a:t>
            </a:r>
            <a:r>
              <a:rPr lang="pt-BR" sz="28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800" b="0" dirty="0"/>
          </a:p>
          <a:p>
            <a:pPr>
              <a:spcBef>
                <a:spcPts val="0"/>
              </a:spcBef>
              <a:defRPr/>
            </a:pPr>
            <a:endParaRPr lang="pt-BR" sz="2800" b="0" dirty="0" smtClean="0"/>
          </a:p>
          <a:p>
            <a:pPr>
              <a:spcBef>
                <a:spcPts val="0"/>
              </a:spcBef>
              <a:defRPr/>
            </a:pPr>
            <a:r>
              <a:rPr lang="pt-BR" sz="2800" i="1" dirty="0" smtClean="0"/>
              <a:t>Notebooks</a:t>
            </a:r>
            <a:r>
              <a:rPr lang="pt-BR" sz="2800" dirty="0" smtClean="0"/>
              <a:t> </a:t>
            </a:r>
            <a:r>
              <a:rPr lang="pt-BR" sz="2800" b="0" dirty="0" smtClean="0"/>
              <a:t>- </a:t>
            </a:r>
            <a:r>
              <a:rPr lang="pt-BR" sz="28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800" b="0" dirty="0" smtClean="0"/>
          </a:p>
          <a:p>
            <a:pPr>
              <a:spcBef>
                <a:spcPts val="0"/>
              </a:spcBef>
              <a:defRPr/>
            </a:pPr>
            <a:r>
              <a:rPr lang="en-US" sz="2800" i="1" dirty="0" smtClean="0"/>
              <a:t>Chromebooks - </a:t>
            </a:r>
            <a:r>
              <a:rPr lang="pt-BR" sz="2800" i="1" dirty="0" smtClean="0"/>
              <a:t> </a:t>
            </a:r>
            <a:r>
              <a:rPr lang="pt-BR" sz="28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800" b="0" dirty="0" smtClean="0"/>
          </a:p>
          <a:p>
            <a:pPr>
              <a:spcBef>
                <a:spcPts val="0"/>
              </a:spcBef>
              <a:defRPr/>
            </a:pPr>
            <a:r>
              <a:rPr lang="pt-BR" sz="2800" dirty="0" smtClean="0"/>
              <a:t>Robótica</a:t>
            </a:r>
            <a:r>
              <a:rPr lang="pt-BR" sz="2800" b="0" dirty="0" smtClean="0"/>
              <a:t> - </a:t>
            </a:r>
            <a:r>
              <a:rPr lang="pt-BR" sz="2800" b="0" dirty="0"/>
              <a:t>Aulas </a:t>
            </a:r>
            <a:r>
              <a:rPr lang="pt-BR" sz="2800" b="0" dirty="0" smtClean="0"/>
              <a:t>quinzenais </a:t>
            </a:r>
            <a:r>
              <a:rPr lang="pt-BR" sz="2800" b="0" dirty="0"/>
              <a:t>para o </a:t>
            </a:r>
            <a:r>
              <a:rPr lang="pt-BR" sz="2800" b="0" dirty="0" smtClean="0"/>
              <a:t>1º ano do Ensino Fundamental</a:t>
            </a:r>
            <a:endParaRPr lang="en-US" sz="28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i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SITE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DO EG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horários, </a:t>
            </a:r>
            <a:r>
              <a:rPr lang="pt-BR" sz="2400" dirty="0" smtClean="0"/>
              <a:t>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29/01/2018.</a:t>
            </a:r>
            <a:endParaRPr lang="en-US" sz="2400" dirty="0"/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7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GOMES </a:t>
            </a:r>
            <a:r>
              <a:rPr lang="pt-BR" sz="5400" b="1" i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PAINEL DO ALUNO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 smtClean="0"/>
              <a:t>e-mail</a:t>
            </a:r>
            <a:r>
              <a:rPr lang="pt-BR" b="1" u="sng" dirty="0" smtClean="0"/>
              <a:t>, no </a:t>
            </a:r>
            <a:r>
              <a:rPr lang="pt-BR" b="1" u="sng" dirty="0"/>
              <a:t>dia </a:t>
            </a:r>
            <a:r>
              <a:rPr lang="pt-BR" b="1" u="sng" dirty="0" smtClean="0"/>
              <a:t>26/01/2018.</a:t>
            </a:r>
            <a:r>
              <a:rPr lang="pt-BR" dirty="0" smtClean="0"/>
              <a:t> </a:t>
            </a:r>
            <a:r>
              <a:rPr lang="pt-BR" dirty="0"/>
              <a:t>As 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/>
              <a:t>Os pais cujos filhos estudaram no </a:t>
            </a:r>
            <a:r>
              <a:rPr lang="pt-BR" dirty="0" smtClean="0"/>
              <a:t>EG </a:t>
            </a:r>
            <a:r>
              <a:rPr lang="pt-BR" dirty="0"/>
              <a:t>em </a:t>
            </a:r>
            <a:r>
              <a:rPr lang="pt-BR" dirty="0" smtClean="0"/>
              <a:t>2017 </a:t>
            </a:r>
            <a:r>
              <a:rPr lang="pt-BR" dirty="0"/>
              <a:t>já possuem</a:t>
            </a:r>
            <a:r>
              <a:rPr lang="pt-BR" i="1" dirty="0"/>
              <a:t> </a:t>
            </a:r>
            <a:r>
              <a:rPr lang="pt-BR" i="1" dirty="0" err="1"/>
              <a:t>login</a:t>
            </a:r>
            <a:r>
              <a:rPr lang="pt-BR" i="1" dirty="0"/>
              <a:t> </a:t>
            </a:r>
            <a:r>
              <a:rPr lang="pt-BR" dirty="0"/>
              <a:t>e senha, que não serão alterados.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670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690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r>
              <a:rPr lang="pt-BR" dirty="0" smtClean="0">
                <a:latin typeface="+mn-lt"/>
              </a:rPr>
              <a:t>Uso seguro, responsável e consciente </a:t>
            </a:r>
            <a:endParaRPr lang="pt-BR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REDES SOCIAIS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888672"/>
            <a:ext cx="9628632" cy="477981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b="1" dirty="0"/>
              <a:t>Campanha </a:t>
            </a:r>
            <a:r>
              <a:rPr lang="pt-BR" sz="2400" b="1" dirty="0" smtClean="0"/>
              <a:t>de alimentação saudável </a:t>
            </a:r>
            <a:r>
              <a:rPr lang="pt-BR" sz="2400" dirty="0" smtClean="0"/>
              <a:t>- </a:t>
            </a:r>
            <a:r>
              <a:rPr lang="pt-BR" sz="2400" dirty="0"/>
              <a:t>Frituras e refrigerantes somente às </a:t>
            </a:r>
            <a:r>
              <a:rPr lang="pt-BR" sz="2400" dirty="0" smtClean="0"/>
              <a:t>sextas-feiras</a:t>
            </a:r>
            <a:r>
              <a:rPr lang="pt-BR" sz="2400" dirty="0"/>
              <a:t>.</a:t>
            </a:r>
          </a:p>
          <a:p>
            <a:r>
              <a:rPr lang="pt-BR" sz="2400" b="1" dirty="0" smtClean="0"/>
              <a:t>Atendimento </a:t>
            </a:r>
            <a:r>
              <a:rPr lang="pt-BR" sz="2400" b="1" dirty="0"/>
              <a:t>individua</a:t>
            </a:r>
            <a:r>
              <a:rPr lang="pt-BR" sz="2400" dirty="0"/>
              <a:t>l aos alunos com distúrbios alimentares</a:t>
            </a:r>
            <a:r>
              <a:rPr lang="pt-BR" sz="2400" dirty="0" smtClean="0"/>
              <a:t>.</a:t>
            </a:r>
          </a:p>
          <a:p>
            <a:pPr lvl="0"/>
            <a:r>
              <a:rPr lang="pt-BR" sz="2400" dirty="0" smtClean="0"/>
              <a:t>Os cardápios </a:t>
            </a:r>
            <a:r>
              <a:rPr lang="pt-BR" sz="2400" dirty="0"/>
              <a:t>(cantina e restaurante) ficam disponíveis no </a:t>
            </a:r>
            <a:r>
              <a:rPr lang="pt-BR" sz="2400" i="1" dirty="0"/>
              <a:t>site</a:t>
            </a:r>
            <a:r>
              <a:rPr lang="pt-BR" sz="2400" dirty="0"/>
              <a:t> do Colégio, no início de cada mês</a:t>
            </a:r>
            <a:r>
              <a:rPr lang="pt-BR" sz="2400" dirty="0" smtClean="0"/>
              <a:t>.</a:t>
            </a:r>
          </a:p>
          <a:p>
            <a:pPr lvl="0"/>
            <a:endParaRPr lang="pt-BR" sz="2400" dirty="0" smtClean="0"/>
          </a:p>
          <a:p>
            <a:pPr marL="0" indent="0" algn="just">
              <a:buNone/>
            </a:pPr>
            <a:r>
              <a:rPr lang="pt-BR" sz="2400" dirty="0" smtClean="0"/>
              <a:t>Obs.: Havendo imprevisto</a:t>
            </a:r>
            <a:r>
              <a:rPr lang="pt-BR" sz="24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28700" y="2078181"/>
            <a:ext cx="1045159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Restaurante (4226-3783 – Ivone ou Natasha) – </a:t>
            </a:r>
            <a:r>
              <a:rPr lang="pt-BR" sz="2400" i="1" dirty="0"/>
              <a:t>Site</a:t>
            </a:r>
            <a:r>
              <a:rPr lang="pt-BR" sz="2400" dirty="0"/>
              <a:t> </a:t>
            </a:r>
            <a:r>
              <a:rPr lang="pt-BR" sz="2400" dirty="0" smtClean="0"/>
              <a:t>www.restaurantegiragirassol.com.br</a:t>
            </a:r>
            <a:endParaRPr lang="pt-BR" sz="2400" dirty="0"/>
          </a:p>
          <a:p>
            <a:pPr lvl="0"/>
            <a:r>
              <a:rPr lang="pt-BR" sz="2400" dirty="0"/>
              <a:t>Pode-se comprar o almoço avulso ou para o mês todo. Nesse caso, com desconto.</a:t>
            </a:r>
          </a:p>
          <a:p>
            <a:pPr lvl="0"/>
            <a:r>
              <a:rPr lang="pt-BR" sz="2400" dirty="0"/>
              <a:t>Pode-se optar pelo cadastro biométrico e </a:t>
            </a:r>
            <a:r>
              <a:rPr lang="pt-BR" sz="2400" dirty="0" smtClean="0"/>
              <a:t>recarregar a conta sempre que necessário.</a:t>
            </a:r>
          </a:p>
          <a:p>
            <a:pPr lvl="0"/>
            <a:r>
              <a:rPr lang="pt-BR" sz="2400" dirty="0" smtClean="0"/>
              <a:t>Opções </a:t>
            </a:r>
            <a:r>
              <a:rPr lang="pt-BR" sz="2400" dirty="0"/>
              <a:t>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,</a:t>
            </a:r>
            <a:r>
              <a:rPr lang="pt-BR" sz="2400" dirty="0" smtClean="0"/>
              <a:t> </a:t>
            </a:r>
            <a:r>
              <a:rPr lang="pt-BR" sz="2400" dirty="0"/>
              <a:t>com direito a suco e </a:t>
            </a:r>
            <a:r>
              <a:rPr lang="pt-BR" sz="2400" dirty="0" smtClean="0"/>
              <a:t>gelatina;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 </a:t>
            </a:r>
            <a:r>
              <a:rPr lang="pt-BR" sz="2400" dirty="0"/>
              <a:t>prato </a:t>
            </a:r>
            <a:r>
              <a:rPr lang="pt-BR" sz="2400" dirty="0" smtClean="0"/>
              <a:t>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crédito ou </a:t>
            </a:r>
            <a:r>
              <a:rPr lang="pt-BR" sz="2400" dirty="0"/>
              <a:t>débito, cheque ou dinheiro para o </a:t>
            </a:r>
            <a:r>
              <a:rPr lang="pt-BR" sz="2400" dirty="0" smtClean="0"/>
              <a:t>pagamento, que </a:t>
            </a:r>
            <a:r>
              <a:rPr lang="pt-BR" sz="2400" dirty="0"/>
              <a:t>deve ser realizado antecipadamente.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CANTINA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</a:t>
            </a:r>
            <a:r>
              <a:rPr lang="pt-BR" sz="2400" i="1" dirty="0" err="1" smtClean="0"/>
              <a:t>Semi</a:t>
            </a:r>
            <a:r>
              <a:rPr lang="pt-BR" sz="2400" i="1" dirty="0" smtClean="0"/>
              <a:t>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38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7"/>
            <a:ext cx="9942022" cy="431222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10400" b="1" dirty="0" smtClean="0"/>
              <a:t>Medicamentos: </a:t>
            </a:r>
            <a:r>
              <a:rPr lang="pt-BR" sz="10400" dirty="0" smtClean="0"/>
              <a:t>somente </a:t>
            </a:r>
            <a:r>
              <a:rPr lang="pt-BR" sz="10400" dirty="0"/>
              <a:t>com receita médica. </a:t>
            </a:r>
            <a:endParaRPr lang="pt-BR" sz="10400" dirty="0" smtClean="0"/>
          </a:p>
          <a:p>
            <a:pPr algn="just"/>
            <a:r>
              <a:rPr lang="pt-BR" sz="10400" b="1" i="1" dirty="0" smtClean="0"/>
              <a:t>Importante</a:t>
            </a:r>
            <a:r>
              <a:rPr lang="pt-BR" sz="10400" b="1" dirty="0"/>
              <a:t>: </a:t>
            </a:r>
            <a:r>
              <a:rPr lang="pt-BR" sz="10400" dirty="0"/>
              <a:t>Enviar o medicamento </a:t>
            </a:r>
            <a:r>
              <a:rPr lang="pt-BR" sz="10400" dirty="0" smtClean="0"/>
              <a:t>bem fechado (lacrado), com </a:t>
            </a:r>
            <a:r>
              <a:rPr lang="pt-BR" sz="10400" dirty="0"/>
              <a:t>as devidas anotações na </a:t>
            </a:r>
            <a:r>
              <a:rPr lang="pt-BR" sz="10400" dirty="0" smtClean="0"/>
              <a:t>agenda (horário e posologia), </a:t>
            </a:r>
            <a:r>
              <a:rPr lang="pt-BR" sz="10400" dirty="0"/>
              <a:t>para que possamos encaminhar à responsável (Cláudia – Dep. </a:t>
            </a:r>
            <a:r>
              <a:rPr lang="pt-BR" sz="10400" dirty="0" smtClean="0"/>
              <a:t>de Bem-estar).</a:t>
            </a:r>
          </a:p>
          <a:p>
            <a:pPr algn="just"/>
            <a:r>
              <a:rPr lang="pt-BR" sz="104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10400" dirty="0" smtClean="0"/>
              <a:t>Restrições alimentares: informar alergias relacionadas à ingestão de determinados alimentos.</a:t>
            </a:r>
          </a:p>
          <a:p>
            <a:pPr algn="just"/>
            <a:endParaRPr lang="pt-BR" sz="10400" dirty="0"/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8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53662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191085"/>
            <a:ext cx="113780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</a:t>
            </a:r>
            <a:r>
              <a:rPr lang="pt-BR" sz="2800" dirty="0" smtClean="0"/>
              <a:t>É imprescindível a identificação </a:t>
            </a:r>
            <a:r>
              <a:rPr lang="pt-BR" sz="2800" dirty="0"/>
              <a:t>dos pertences dos alunos (uniforme, objetos de uso pessoal, apostilas, </a:t>
            </a:r>
            <a:r>
              <a:rPr lang="pt-BR" sz="2800" dirty="0" smtClean="0"/>
              <a:t>materiais </a:t>
            </a:r>
            <a:r>
              <a:rPr lang="pt-BR" sz="2800" dirty="0"/>
              <a:t>etc</a:t>
            </a:r>
            <a:r>
              <a:rPr lang="pt-BR" sz="2800" dirty="0" smtClean="0"/>
              <a:t>.).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 smtClean="0"/>
              <a:t> - Uniformes </a:t>
            </a:r>
            <a:r>
              <a:rPr lang="pt-BR" sz="2800" dirty="0"/>
              <a:t>ou objetos levados, por engano, devem ser devolvidos com urgência</a:t>
            </a:r>
            <a:r>
              <a:rPr lang="pt-BR" sz="2800" dirty="0" smtClean="0"/>
              <a:t>.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 smtClean="0"/>
              <a:t>- </a:t>
            </a:r>
            <a:r>
              <a:rPr lang="pt-BR" sz="2800" dirty="0"/>
              <a:t>O </a:t>
            </a:r>
            <a:r>
              <a:rPr lang="pt-BR" sz="2800" dirty="0" smtClean="0"/>
              <a:t>Colégio </a:t>
            </a:r>
            <a:r>
              <a:rPr lang="pt-BR" sz="2800" u="sng" dirty="0"/>
              <a:t>não</a:t>
            </a:r>
            <a:r>
              <a:rPr lang="pt-BR" sz="2800" dirty="0"/>
              <a:t> se </a:t>
            </a:r>
            <a:r>
              <a:rPr lang="pt-BR" sz="2800" dirty="0" smtClean="0"/>
              <a:t>responsabiliza pela perda de materiais e ou/uniformes e </a:t>
            </a:r>
            <a:r>
              <a:rPr lang="pt-BR" sz="2800" dirty="0"/>
              <a:t>por objetos que não fazem parte do material escolar (celular</a:t>
            </a:r>
            <a:r>
              <a:rPr lang="pt-BR" sz="2800" dirty="0" smtClean="0"/>
              <a:t>, </a:t>
            </a:r>
            <a:r>
              <a:rPr lang="pt-BR" sz="2800" dirty="0"/>
              <a:t>equipamentos eletrônicos, </a:t>
            </a:r>
            <a:r>
              <a:rPr lang="pt-BR" sz="2800" dirty="0" smtClean="0"/>
              <a:t>etc.).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 smtClean="0"/>
              <a:t>Atenção aos horários de entrada e saída</a:t>
            </a:r>
            <a:endParaRPr lang="en-US" sz="3500" dirty="0" smtClean="0"/>
          </a:p>
          <a:p>
            <a:pPr algn="ctr">
              <a:buFontTx/>
              <a:buChar char="•"/>
            </a:pPr>
            <a:r>
              <a:rPr lang="pt-BR" sz="2400" b="1" dirty="0" smtClean="0">
                <a:solidFill>
                  <a:srgbClr val="002060"/>
                </a:solidFill>
              </a:rPr>
              <a:t>EDUCAÇÃO INFANTIL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o horário de saída – A tolerância para buscar seu filho será de 30min.</a:t>
            </a:r>
            <a:endParaRPr lang="en-US" sz="1900" dirty="0" smtClean="0"/>
          </a:p>
          <a:p>
            <a:pPr algn="ctr"/>
            <a:r>
              <a:rPr lang="pt-BR" sz="1900" dirty="0" smtClean="0"/>
              <a:t>Atividades extracurriculares – os alunos não poderão ficar “ociosos” nas dependências do Colégio</a:t>
            </a:r>
            <a:r>
              <a:rPr lang="en-US" sz="1900" dirty="0" smtClean="0"/>
              <a:t>.</a:t>
            </a: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12670"/>
              </p:ext>
            </p:extLst>
          </p:nvPr>
        </p:nvGraphicFramePr>
        <p:xfrm>
          <a:off x="891976" y="3321252"/>
          <a:ext cx="6349424" cy="1861977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Maternal e </a:t>
                      </a:r>
                      <a:r>
                        <a:rPr kumimoji="0" lang="en-US" altLang="pt-BR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Nível</a:t>
                      </a: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I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13h10min às 17h30min</a:t>
                      </a:r>
                      <a:endParaRPr kumimoji="0" lang="en-US" alt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</a:tr>
              <a:tr h="363687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Nível</a:t>
                      </a: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II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13h10min às 17h40min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</a:tr>
              <a:tr h="643468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SEMI-INTEGRAL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9h30min às 17h40min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</a:tr>
              <a:tr h="426173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INTEGRAL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7h40min às 17h40min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84" marB="45684" horzOverflow="overflow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 smtClean="0"/>
              <a:t>Atenção aos horários de entrada e saída</a:t>
            </a:r>
            <a:endParaRPr lang="en-US" sz="3500" dirty="0" smtClean="0"/>
          </a:p>
          <a:p>
            <a:pPr algn="ctr">
              <a:buFontTx/>
              <a:buChar char="•"/>
            </a:pPr>
            <a:r>
              <a:rPr lang="pt-BR" sz="2400" b="1" dirty="0" smtClean="0">
                <a:solidFill>
                  <a:srgbClr val="002060"/>
                </a:solidFill>
              </a:rPr>
              <a:t>1º Ano do Ensino Fundamental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o horário de saída – A tolerância para buscar seu filho será de 30min.</a:t>
            </a:r>
            <a:endParaRPr lang="en-US" sz="1900" dirty="0" smtClean="0"/>
          </a:p>
          <a:p>
            <a:pPr algn="ctr"/>
            <a:r>
              <a:rPr lang="pt-BR" sz="1900" dirty="0" smtClean="0"/>
              <a:t>Atividades extracurriculares – os alunos não poderão ficar “ociosos” nas dependências do Colégio</a:t>
            </a:r>
            <a:r>
              <a:rPr lang="en-US" sz="1900" dirty="0" smtClean="0"/>
              <a:t>.</a:t>
            </a: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137895"/>
              </p:ext>
            </p:extLst>
          </p:nvPr>
        </p:nvGraphicFramePr>
        <p:xfrm>
          <a:off x="891976" y="3321252"/>
          <a:ext cx="6349424" cy="191942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MANHÃ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7h20min às 12h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</a:tr>
              <a:tr h="363687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TARDE</a:t>
                      </a:r>
                      <a:endParaRPr kumimoji="0" lang="en-US" alt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13h10min </a:t>
                      </a:r>
                      <a:r>
                        <a:rPr kumimoji="0" lang="pt-BR" altLang="pt-BR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às 17h50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</a:tr>
              <a:tr h="643468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SEMI-INTEGRAL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7h20min às 15h30min / 9h30min às  17h50min</a:t>
                      </a: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</a:tr>
              <a:tr h="426173"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INTEGRAL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  <a:tc>
                  <a:txBody>
                    <a:bodyPr/>
                    <a:lstStyle>
                      <a:lvl1pPr>
                        <a:spcBef>
                          <a:spcPts val="20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ts val="600"/>
                        </a:spcBef>
                        <a:buSzPct val="90000"/>
                        <a:defRPr sz="20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ts val="600"/>
                        </a:spcBef>
                        <a:buSzPct val="90000"/>
                        <a:defRPr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ts val="600"/>
                        </a:spcBef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fontAlgn="base">
                        <a:spcBef>
                          <a:spcPts val="600"/>
                        </a:spcBef>
                        <a:spcAft>
                          <a:spcPct val="0"/>
                        </a:spcAft>
                        <a:buSzPct val="90000"/>
                        <a:defRPr sz="1600">
                          <a:solidFill>
                            <a:schemeClr val="tx1"/>
                          </a:solidFill>
                          <a:latin typeface="Goudy Old Style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7h20min às 17h50min</a:t>
                      </a:r>
                      <a:endParaRPr kumimoji="0" lang="en-US" altLang="pt-B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35A0C"/>
                        </a:solidFill>
                        <a:effectLst/>
                        <a:latin typeface="Calibri" panose="020F050202020403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T="45675" marB="45675" horzOverflow="overflow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03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</a:t>
            </a:r>
            <a:r>
              <a:rPr lang="pt-BR" b="1" smtClean="0">
                <a:solidFill>
                  <a:srgbClr val="002060"/>
                </a:solidFill>
              </a:rPr>
              <a:t>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4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7"/>
              </a:rPr>
              <a:t>atendimento@colegioeduardogomes.com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r>
              <a:rPr lang="pt-BR" sz="1800" dirty="0" smtClean="0">
                <a:solidFill>
                  <a:srgbClr val="0070C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8"/>
              </a:rPr>
              <a:t>orientacao1@colegioeduardogomes.com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endParaRPr lang="pt-BR" sz="1800" u="sng" dirty="0">
              <a:solidFill>
                <a:srgbClr val="0070C0"/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O aluno só </a:t>
            </a:r>
            <a:r>
              <a:rPr lang="pt-BR" sz="2400" dirty="0" smtClean="0">
                <a:solidFill>
                  <a:srgbClr val="FF0000"/>
                </a:solidFill>
              </a:rPr>
              <a:t>poderá </a:t>
            </a:r>
            <a:r>
              <a:rPr lang="pt-BR" sz="2400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dirty="0" smtClean="0">
                <a:solidFill>
                  <a:srgbClr val="FF0000"/>
                </a:solidFill>
              </a:rPr>
              <a:t>trocas </a:t>
            </a:r>
            <a:r>
              <a:rPr lang="pt-BR" sz="2400" dirty="0">
                <a:solidFill>
                  <a:srgbClr val="FF0000"/>
                </a:solidFill>
              </a:rPr>
              <a:t>de aula</a:t>
            </a:r>
            <a:r>
              <a:rPr lang="pt-BR" sz="24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aluno, respeitando o horário de troca de aula.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ATRASOS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/>
              <a:t>A partir do quarto atraso, o aluno receberá um comunicado por escrito. A partir do sétimo atraso, o aluno perderá a primeira aula.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 houver justificativa médica, documentada, o atraso não será computado. O responsável </a:t>
            </a:r>
            <a:r>
              <a:rPr lang="pt-BR" sz="2400" dirty="0" smtClean="0"/>
              <a:t>deverá </a:t>
            </a:r>
            <a:r>
              <a:rPr lang="pt-BR" sz="2400" dirty="0"/>
              <a:t>dirigir-se </a:t>
            </a:r>
            <a:r>
              <a:rPr lang="pt-BR" sz="2400" dirty="0" smtClean="0"/>
              <a:t>à </a:t>
            </a:r>
            <a:r>
              <a:rPr lang="pt-BR" sz="2400" dirty="0"/>
              <a:t>R</a:t>
            </a:r>
            <a:r>
              <a:rPr lang="pt-BR" sz="2400" dirty="0" smtClean="0"/>
              <a:t>ecepção </a:t>
            </a:r>
            <a:r>
              <a:rPr lang="pt-BR" sz="2400" dirty="0"/>
              <a:t>do Colégio.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 </a:t>
            </a:r>
            <a:r>
              <a:rPr lang="pt-BR" sz="2400" dirty="0" smtClean="0"/>
              <a:t>Caso </a:t>
            </a:r>
            <a:r>
              <a:rPr lang="pt-BR" sz="2400" dirty="0"/>
              <a:t>o aluno </a:t>
            </a:r>
            <a:r>
              <a:rPr lang="pt-BR" sz="2400" dirty="0" smtClean="0"/>
              <a:t> se atrase </a:t>
            </a:r>
            <a:r>
              <a:rPr lang="pt-BR" sz="2400" dirty="0"/>
              <a:t>após o intervalo, ficará impedido de assistir </a:t>
            </a:r>
            <a:r>
              <a:rPr lang="pt-BR" sz="2400" dirty="0" smtClean="0"/>
              <a:t>à </a:t>
            </a:r>
            <a:r>
              <a:rPr lang="pt-BR" sz="2400" dirty="0"/>
              <a:t>aula subsequente</a:t>
            </a:r>
            <a:r>
              <a:rPr lang="en-US" sz="2400" dirty="0"/>
              <a:t> e </a:t>
            </a:r>
            <a:r>
              <a:rPr lang="en-US" sz="2400" dirty="0" err="1"/>
              <a:t>será</a:t>
            </a:r>
            <a:r>
              <a:rPr lang="en-US" sz="2400" dirty="0"/>
              <a:t> </a:t>
            </a:r>
            <a:r>
              <a:rPr lang="en-US" sz="2400" dirty="0" err="1"/>
              <a:t>encaminhado</a:t>
            </a:r>
            <a:r>
              <a:rPr lang="en-US" sz="2400" dirty="0"/>
              <a:t> à </a:t>
            </a:r>
            <a:r>
              <a:rPr lang="en-US" sz="2400" dirty="0" err="1"/>
              <a:t>Orientação</a:t>
            </a:r>
            <a:r>
              <a:rPr lang="en-US" sz="2400" dirty="0"/>
              <a:t> </a:t>
            </a:r>
            <a:r>
              <a:rPr lang="en-US" sz="2400" dirty="0" err="1"/>
              <a:t>Educacional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Importante: 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ESTACIONAMENTO PARA PAIS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smtClean="0"/>
              <a:t>Convênio: 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  <a:endParaRPr lang="pt-BR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9349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>
                <a:cs typeface="Arial" panose="020B0604020202020204" pitchFamily="34" charset="0"/>
              </a:rPr>
              <a:t>Pais de alunos novos – Educação Infantil e Ensino Fundamental até o 5º ano - por medida de segurança, nas primeiras semanas de aula, é obrigatório apresentar o cartão de identificação, no momento da saída de seu filho do Colégio.</a:t>
            </a:r>
          </a:p>
        </p:txBody>
      </p:sp>
    </p:spTree>
    <p:extLst>
      <p:ext uri="{BB962C8B-B14F-4D97-AF65-F5344CB8AC3E}">
        <p14:creationId xmlns:p14="http://schemas.microsoft.com/office/powerpoint/2010/main" val="390868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10402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MANUAL PARA PAIS E ALUNOS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7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2400" b="1" u="sng" dirty="0" smtClean="0"/>
              <a:t>AÇÕES PROMOVIDAS </a:t>
            </a:r>
            <a:r>
              <a:rPr lang="en-US" sz="2400" b="1" u="sng" smtClean="0"/>
              <a:t>EM 2017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endParaRPr lang="en-US" sz="2400" b="1" u="sng" dirty="0" smtClean="0"/>
          </a:p>
          <a:p>
            <a:pPr algn="just">
              <a:spcBef>
                <a:spcPts val="0"/>
              </a:spcBef>
              <a:defRPr/>
            </a:pPr>
            <a:endParaRPr lang="en-US" sz="24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600" dirty="0" err="1"/>
              <a:t>Dia</a:t>
            </a:r>
            <a:r>
              <a:rPr lang="en-US" sz="2600" dirty="0"/>
              <a:t> da </a:t>
            </a:r>
            <a:r>
              <a:rPr lang="en-US" sz="2600" dirty="0" err="1"/>
              <a:t>Família</a:t>
            </a:r>
            <a:r>
              <a:rPr lang="en-US" sz="2600" dirty="0"/>
              <a:t> - Corrida e </a:t>
            </a:r>
            <a:r>
              <a:rPr lang="en-US" sz="2600" dirty="0" err="1"/>
              <a:t>caminhada</a:t>
            </a:r>
            <a:endParaRPr lang="en-US" sz="2600" dirty="0"/>
          </a:p>
          <a:p>
            <a:pPr algn="just">
              <a:spcBef>
                <a:spcPts val="0"/>
              </a:spcBef>
              <a:defRPr/>
            </a:pPr>
            <a:r>
              <a:rPr lang="en-US" sz="2600" dirty="0" err="1" smtClean="0"/>
              <a:t>Ciclo</a:t>
            </a:r>
            <a:r>
              <a:rPr lang="en-US" sz="2600" dirty="0" smtClean="0"/>
              <a:t> de Palestras – para </a:t>
            </a:r>
            <a:r>
              <a:rPr lang="en-US" sz="2600" dirty="0" err="1" smtClean="0"/>
              <a:t>pais</a:t>
            </a:r>
            <a:r>
              <a:rPr lang="en-US" sz="2600" dirty="0" smtClean="0"/>
              <a:t> – (</a:t>
            </a:r>
            <a:r>
              <a:rPr lang="en-US" sz="2600" dirty="0" err="1" smtClean="0"/>
              <a:t>Educação</a:t>
            </a:r>
            <a:r>
              <a:rPr lang="en-US" sz="2600" dirty="0" smtClean="0"/>
              <a:t> </a:t>
            </a:r>
            <a:r>
              <a:rPr lang="en-US" sz="2600" dirty="0" err="1" smtClean="0"/>
              <a:t>Infantil</a:t>
            </a:r>
            <a:r>
              <a:rPr lang="en-US" sz="2600" dirty="0" smtClean="0"/>
              <a:t>,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Fundamental -1º </a:t>
            </a:r>
            <a:r>
              <a:rPr lang="en-US" sz="2600" dirty="0" err="1" smtClean="0"/>
              <a:t>ao</a:t>
            </a:r>
            <a:r>
              <a:rPr lang="en-US" sz="2600" dirty="0" smtClean="0"/>
              <a:t> 9º </a:t>
            </a:r>
            <a:r>
              <a:rPr lang="en-US" sz="2600" dirty="0" err="1" smtClean="0"/>
              <a:t>ano</a:t>
            </a:r>
            <a:r>
              <a:rPr lang="en-US" sz="2600" dirty="0" smtClean="0"/>
              <a:t> e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</a:t>
            </a:r>
            <a:r>
              <a:rPr lang="en-US" sz="2600" dirty="0" err="1" smtClean="0"/>
              <a:t>Médio</a:t>
            </a:r>
            <a:r>
              <a:rPr lang="en-US" sz="2600" dirty="0" smtClean="0"/>
              <a:t>) e </a:t>
            </a:r>
            <a:r>
              <a:rPr lang="en-US" sz="2600" dirty="0" err="1" smtClean="0"/>
              <a:t>alunos</a:t>
            </a:r>
            <a:r>
              <a:rPr lang="en-US" sz="2600" dirty="0" smtClean="0"/>
              <a:t> – (do 8º </a:t>
            </a:r>
            <a:r>
              <a:rPr lang="en-US" sz="2600" dirty="0" err="1" smtClean="0"/>
              <a:t>ano</a:t>
            </a:r>
            <a:r>
              <a:rPr lang="en-US" sz="2600" dirty="0" smtClean="0"/>
              <a:t> do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Fundamental à 3ª </a:t>
            </a:r>
            <a:r>
              <a:rPr lang="en-US" sz="2600" dirty="0" err="1" smtClean="0"/>
              <a:t>série</a:t>
            </a:r>
            <a:r>
              <a:rPr lang="en-US" sz="2600" dirty="0" smtClean="0"/>
              <a:t> do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</a:t>
            </a:r>
            <a:r>
              <a:rPr lang="en-US" sz="2600" dirty="0" err="1" smtClean="0"/>
              <a:t>Médio</a:t>
            </a:r>
            <a:r>
              <a:rPr lang="en-US" sz="2600" dirty="0" smtClean="0"/>
              <a:t>) </a:t>
            </a:r>
          </a:p>
          <a:p>
            <a:pPr algn="just">
              <a:spcBef>
                <a:spcPts val="0"/>
              </a:spcBef>
              <a:defRPr/>
            </a:pPr>
            <a:r>
              <a:rPr lang="en-US" sz="2600" dirty="0" err="1" smtClean="0"/>
              <a:t>Festa</a:t>
            </a:r>
            <a:r>
              <a:rPr lang="en-US" sz="2600" dirty="0" smtClean="0"/>
              <a:t> </a:t>
            </a:r>
            <a:r>
              <a:rPr lang="en-US" sz="2600" dirty="0" err="1" smtClean="0"/>
              <a:t>Junina</a:t>
            </a:r>
            <a:r>
              <a:rPr lang="en-US" sz="2600" dirty="0"/>
              <a:t> </a:t>
            </a:r>
            <a:endParaRPr lang="en-US" sz="26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600" dirty="0" smtClean="0"/>
              <a:t>EG </a:t>
            </a:r>
            <a:r>
              <a:rPr lang="en-US" sz="2600" dirty="0" err="1"/>
              <a:t>EducAção</a:t>
            </a:r>
            <a:endParaRPr lang="en-US" sz="2600" dirty="0"/>
          </a:p>
          <a:p>
            <a:pPr algn="just">
              <a:spcBef>
                <a:spcPts val="0"/>
              </a:spcBef>
              <a:defRPr/>
            </a:pPr>
            <a:r>
              <a:rPr lang="en-US" sz="2600" dirty="0" err="1" smtClean="0"/>
              <a:t>Roda</a:t>
            </a:r>
            <a:r>
              <a:rPr lang="en-US" sz="2600" dirty="0" smtClean="0"/>
              <a:t> de Conversa - (</a:t>
            </a:r>
            <a:r>
              <a:rPr lang="en-US" sz="2600" dirty="0" err="1" smtClean="0"/>
              <a:t>Educação</a:t>
            </a:r>
            <a:r>
              <a:rPr lang="en-US" sz="2600" dirty="0" smtClean="0"/>
              <a:t> </a:t>
            </a:r>
            <a:r>
              <a:rPr lang="en-US" sz="2600" dirty="0" err="1" smtClean="0"/>
              <a:t>Infantil</a:t>
            </a:r>
            <a:r>
              <a:rPr lang="en-US" sz="2600" dirty="0" smtClean="0"/>
              <a:t>,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Fundamental e </a:t>
            </a:r>
            <a:r>
              <a:rPr lang="en-US" sz="2600" dirty="0" err="1" smtClean="0"/>
              <a:t>Ensino</a:t>
            </a:r>
            <a:r>
              <a:rPr lang="en-US" sz="2600" dirty="0" smtClean="0"/>
              <a:t> </a:t>
            </a:r>
            <a:r>
              <a:rPr lang="en-US" sz="2600" dirty="0" err="1" smtClean="0"/>
              <a:t>Médio</a:t>
            </a:r>
            <a:r>
              <a:rPr lang="en-US" sz="26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r>
              <a:rPr lang="en-US" sz="2600" dirty="0" smtClean="0"/>
              <a:t>Palestras </a:t>
            </a:r>
            <a:r>
              <a:rPr lang="en-US" sz="2600" dirty="0" err="1" smtClean="0"/>
              <a:t>adicionais</a:t>
            </a:r>
            <a:r>
              <a:rPr lang="en-US" sz="2600" dirty="0" smtClean="0"/>
              <a:t> com </a:t>
            </a:r>
            <a:r>
              <a:rPr lang="en-US" sz="2600" dirty="0" err="1" smtClean="0"/>
              <a:t>temas</a:t>
            </a:r>
            <a:r>
              <a:rPr lang="en-US" sz="2600" dirty="0" smtClean="0"/>
              <a:t> </a:t>
            </a:r>
            <a:r>
              <a:rPr lang="en-US" sz="2600" dirty="0" err="1" smtClean="0"/>
              <a:t>diversos</a:t>
            </a:r>
            <a:endParaRPr lang="en-US" sz="2600" dirty="0" smtClean="0"/>
          </a:p>
          <a:p>
            <a:pPr algn="just">
              <a:spcBef>
                <a:spcPts val="0"/>
              </a:spcBef>
              <a:defRPr/>
            </a:pPr>
            <a:r>
              <a:rPr lang="en-US" sz="2600" dirty="0" err="1"/>
              <a:t>E</a:t>
            </a:r>
            <a:r>
              <a:rPr lang="en-US" sz="2600" dirty="0" err="1" smtClean="0"/>
              <a:t>ventos</a:t>
            </a:r>
            <a:r>
              <a:rPr lang="en-US" sz="2600" dirty="0" smtClean="0"/>
              <a:t> (</a:t>
            </a:r>
            <a:r>
              <a:rPr lang="en-US" sz="2600" dirty="0" err="1" smtClean="0"/>
              <a:t>apresentações</a:t>
            </a:r>
            <a:r>
              <a:rPr lang="en-US" sz="2600" dirty="0" smtClean="0"/>
              <a:t> de </a:t>
            </a:r>
            <a:r>
              <a:rPr lang="en-US" sz="2600" dirty="0" err="1" smtClean="0"/>
              <a:t>atividades</a:t>
            </a:r>
            <a:r>
              <a:rPr lang="en-US" sz="2600" dirty="0" smtClean="0"/>
              <a:t> </a:t>
            </a:r>
            <a:r>
              <a:rPr lang="en-US" sz="2600" dirty="0" err="1" smtClean="0"/>
              <a:t>pedagógicas</a:t>
            </a:r>
            <a:r>
              <a:rPr lang="en-US" sz="2600" dirty="0" smtClean="0"/>
              <a:t>, </a:t>
            </a:r>
            <a:r>
              <a:rPr lang="en-US" sz="2600" dirty="0" err="1" smtClean="0"/>
              <a:t>culturais</a:t>
            </a:r>
            <a:r>
              <a:rPr lang="en-US" sz="2600" dirty="0" smtClean="0"/>
              <a:t> e </a:t>
            </a:r>
            <a:r>
              <a:rPr lang="en-US" sz="2600" dirty="0" err="1" smtClean="0"/>
              <a:t>esportivas</a:t>
            </a:r>
            <a:r>
              <a:rPr lang="en-US" sz="26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/>
          </a:p>
          <a:p>
            <a:pPr algn="just">
              <a:spcBef>
                <a:spcPts val="0"/>
              </a:spcBef>
              <a:defRPr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Em</a:t>
            </a: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2018, </a:t>
            </a: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não</a:t>
            </a: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endParaRPr lang="en-US" sz="4000" dirty="0" smtClean="0">
              <a:solidFill>
                <a:schemeClr val="accent5">
                  <a:lumMod val="50000"/>
                </a:schemeClr>
              </a:solidFill>
              <a:latin typeface="Berlin Sans FB" panose="020E0602020502020306" pitchFamily="34" charset="0"/>
              <a:cs typeface="Aharoni" panose="02010803020104030203" pitchFamily="2" charset="-79"/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 rotWithShape="1">
          <a:blip r:embed="rId3"/>
          <a:srcRect l="26635" t="16931" r="25564" b="41054"/>
          <a:stretch/>
        </p:blipFill>
        <p:spPr bwMode="auto">
          <a:xfrm>
            <a:off x="1075678" y="4233624"/>
            <a:ext cx="3425537" cy="2199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68382" y="411480"/>
            <a:ext cx="10862811" cy="845964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sz="4400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6595478" y="4233624"/>
            <a:ext cx="4549027" cy="1500187"/>
          </a:xfrm>
        </p:spPr>
        <p:txBody>
          <a:bodyPr/>
          <a:lstStyle/>
          <a:p>
            <a:pPr algn="ctr"/>
            <a:r>
              <a:rPr lang="pt-BR" i="1" dirty="0">
                <a:solidFill>
                  <a:schemeClr val="tx1"/>
                </a:solidFill>
              </a:rPr>
              <a:t>A pauta desta reunião estará </a:t>
            </a:r>
            <a:r>
              <a:rPr lang="pt-BR" i="1" dirty="0" smtClean="0">
                <a:solidFill>
                  <a:schemeClr val="tx1"/>
                </a:solidFill>
              </a:rPr>
              <a:t>disponível, </a:t>
            </a:r>
            <a:r>
              <a:rPr lang="pt-BR" i="1" dirty="0">
                <a:solidFill>
                  <a:schemeClr val="tx1"/>
                </a:solidFill>
              </a:rPr>
              <a:t>para consulta, no site do Colégio.</a:t>
            </a:r>
            <a:endParaRPr lang="en-US" i="1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66" y="1738217"/>
            <a:ext cx="2335253" cy="2202272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0" y="1741086"/>
            <a:ext cx="3425537" cy="21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79" y="1741086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075678" y="4233625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790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2374</Words>
  <Application>Microsoft Office PowerPoint</Application>
  <PresentationFormat>Widescreen</PresentationFormat>
  <Paragraphs>391</Paragraphs>
  <Slides>37</Slides>
  <Notes>35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50" baseType="lpstr">
      <vt:lpstr>ＭＳ Ｐゴシック</vt:lpstr>
      <vt:lpstr>Aharoni</vt:lpstr>
      <vt:lpstr>Arial</vt:lpstr>
      <vt:lpstr>Arial Narrow</vt:lpstr>
      <vt:lpstr>Berlin Sans FB</vt:lpstr>
      <vt:lpstr>Berlin Sans FB Demi</vt:lpstr>
      <vt:lpstr>Calibri</vt:lpstr>
      <vt:lpstr>Calibri Light</vt:lpstr>
      <vt:lpstr>Franklin Gothic Medium</vt:lpstr>
      <vt:lpstr>Goudy Old Style</vt:lpstr>
      <vt:lpstr>Hobo Std</vt:lpstr>
      <vt:lpstr>Wingdings</vt:lpstr>
      <vt:lpstr>Tema do Office</vt:lpstr>
      <vt:lpstr>1ª REUNIÃO DE PAIS</vt:lpstr>
      <vt:lpstr>PRINCIPAIS ABORDAGENS</vt:lpstr>
      <vt:lpstr>INFORMAÇÕES ESPECÍFICAS</vt:lpstr>
      <vt:lpstr>INFORMAÇÕES ESPECÍFICAS</vt:lpstr>
      <vt:lpstr>LIÇÃO DE CASA</vt:lpstr>
      <vt:lpstr>ATIVIDADES ESPORTIVAS</vt:lpstr>
      <vt:lpstr>AVALIAÇÃO DE  DESEMPENHO</vt:lpstr>
      <vt:lpstr>AULAS DE INGLÊS</vt:lpstr>
      <vt:lpstr>PROJETO DE VIDA</vt:lpstr>
      <vt:lpstr>DIA DO BRINQUEDO </vt:lpstr>
      <vt:lpstr>ANIVERSÁRIOS  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Uso seguro, responsável e consciente </vt:lpstr>
      <vt:lpstr>ORIENTAÇÃO NUTRICIONAL</vt:lpstr>
      <vt:lpstr>RESTAURANTE</vt:lpstr>
      <vt:lpstr>CANTINA</vt:lpstr>
      <vt:lpstr>Apresentação do PowerPoint</vt:lpstr>
      <vt:lpstr>MEDICAMENTOS E RESTRIÇÕES ALIMENTARES</vt:lpstr>
      <vt:lpstr>IDENTIFICAÇÃO DE MATERIAIS</vt:lpstr>
      <vt:lpstr>HORÁRIOS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2018-01-26T17:16:42Z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